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64" r:id="rId3"/>
    <p:sldId id="265" r:id="rId4"/>
    <p:sldId id="266" r:id="rId5"/>
    <p:sldId id="279" r:id="rId6"/>
    <p:sldId id="267" r:id="rId7"/>
    <p:sldId id="268" r:id="rId8"/>
    <p:sldId id="294" r:id="rId9"/>
    <p:sldId id="296" r:id="rId10"/>
    <p:sldId id="269" r:id="rId11"/>
    <p:sldId id="295" r:id="rId12"/>
    <p:sldId id="270" r:id="rId13"/>
    <p:sldId id="271" r:id="rId14"/>
    <p:sldId id="280" r:id="rId15"/>
    <p:sldId id="281" r:id="rId16"/>
    <p:sldId id="282" r:id="rId17"/>
    <p:sldId id="299" r:id="rId18"/>
    <p:sldId id="283" r:id="rId19"/>
    <p:sldId id="298" r:id="rId20"/>
    <p:sldId id="272" r:id="rId21"/>
    <p:sldId id="297" r:id="rId22"/>
    <p:sldId id="274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76" r:id="rId34"/>
    <p:sldId id="278" r:id="rId35"/>
  </p:sldIdLst>
  <p:sldSz cx="9144000" cy="6858000" type="screen4x3"/>
  <p:notesSz cx="6858000" cy="9144000"/>
  <p:custDataLst>
    <p:tags r:id="rId38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 snapToGrid="0" snapToObjects="1">
      <p:cViewPr>
        <p:scale>
          <a:sx n="100" d="100"/>
          <a:sy n="100" d="100"/>
        </p:scale>
        <p:origin x="-18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32A1EF-0D3A-4968-AA9D-018A684805CA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51894A-5EB0-484B-8EB9-696D874FA2B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28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ABEA407-52DA-45FF-AF60-EBFBEB211C25}" type="datetimeFigureOut">
              <a:rPr lang="pt-PT"/>
              <a:pPr>
                <a:defRPr/>
              </a:pPr>
              <a:t>07-10-2013</a:t>
            </a:fld>
            <a:endParaRPr lang="pt-P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D77B18-5F12-4DEA-82DD-FFF701CDDD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4783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A6CBD-1FFF-4450-8BEB-4E2DBD7466B2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235EB-796E-475E-8EC2-217C253B97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00C8-153C-434A-9376-E02B7C968A1C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C272F-A876-48A1-9F2F-1CCFDEDB48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862F2-A40C-4A12-8464-3AFC80C293F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DF424-713B-4AA6-8AF7-6F720F3A223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EA627-0F73-4559-A937-B5B88BE8A74A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9CB33-C7F0-48FD-B012-CE8AD0470B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FE30B-30AE-4EE5-9508-EF3473DFF9D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850C2-0E06-44C9-AC08-7307FF4245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9EFBF-1EA0-4F0B-A438-3D89AAE4D6F1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D44B0-BC50-49C1-8355-591C15EE8B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6B27-C9AF-4C8F-B786-79A4676C65E4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9071B-4057-40B1-BBBE-B2F287834EB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750E-3EC4-425C-ACCD-DD5C4AF5666D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8793B-2DEE-4CE4-B1AC-38CB852CC5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771D8-50B2-4FCF-A3E8-BF97464E74B9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F65C8-2EF0-4302-A6AB-D87AD45463A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DFD0E-35B6-41B6-B783-2140D911A8EB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05C43-48C2-44F3-813F-3F6AFD25AF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0AAE-EC09-416A-909A-82696EDEDD9D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57A79-DF23-4B0A-9D1D-7A2B7F69AC9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696122-4B07-4FC5-A152-BD71994D57A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C78824-3585-4DC5-843B-352E8C6967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3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5365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ChangeArrowheads="1"/>
          </p:cNvSpPr>
          <p:nvPr/>
        </p:nvSpPr>
        <p:spPr bwMode="auto">
          <a:xfrm>
            <a:off x="179387" y="1205062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</a:t>
            </a:r>
            <a:r>
              <a:rPr lang="pt-PT" altLang="pt-PT" sz="2400" b="1" dirty="0" smtClean="0"/>
              <a:t>edifícios</a:t>
            </a:r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2339975" y="2126658"/>
            <a:ext cx="6335713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2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– Causas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Ignição </a:t>
            </a:r>
            <a:r>
              <a:rPr lang="pt-PT" altLang="pt-PT" sz="2000" b="1" dirty="0"/>
              <a:t>intencional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Equipamentos e </a:t>
            </a:r>
            <a:r>
              <a:rPr lang="pt-PT" altLang="pt-PT" sz="2000" b="1" dirty="0"/>
              <a:t>instalações elétricas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b="1" dirty="0"/>
              <a:t>Velas e lareiras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Equipamentos de </a:t>
            </a:r>
            <a:r>
              <a:rPr lang="pt-PT" altLang="pt-PT" sz="2000" b="1" dirty="0"/>
              <a:t>aquecimento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b="1" dirty="0"/>
              <a:t>Acidentes na cozinha</a:t>
            </a:r>
            <a:r>
              <a:rPr lang="pt-PT" altLang="pt-PT" sz="2000" dirty="0" smtClean="0"/>
              <a:t>;</a:t>
            </a:r>
            <a:endParaRPr lang="pt-PT" altLang="pt-PT" sz="2000" dirty="0"/>
          </a:p>
        </p:txBody>
      </p:sp>
      <p:pic>
        <p:nvPicPr>
          <p:cNvPr id="28675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  <p:sp>
        <p:nvSpPr>
          <p:cNvPr id="28674" name="Rectangle 5"/>
          <p:cNvSpPr>
            <a:spLocks noChangeArrowheads="1"/>
          </p:cNvSpPr>
          <p:nvPr/>
        </p:nvSpPr>
        <p:spPr bwMode="auto">
          <a:xfrm>
            <a:off x="2339975" y="1959562"/>
            <a:ext cx="6335713" cy="403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24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– Causas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b="1" dirty="0" smtClean="0"/>
              <a:t>Inexistência</a:t>
            </a:r>
            <a:r>
              <a:rPr lang="pt-PT" altLang="pt-PT" sz="2000" dirty="0" smtClean="0"/>
              <a:t> </a:t>
            </a:r>
            <a:r>
              <a:rPr lang="pt-PT" altLang="pt-PT" sz="2000" dirty="0"/>
              <a:t>ou funcionamento inadequado de </a:t>
            </a:r>
            <a:r>
              <a:rPr lang="pt-PT" altLang="pt-PT" sz="2000" b="1" dirty="0"/>
              <a:t>meios</a:t>
            </a:r>
            <a:r>
              <a:rPr lang="pt-PT" altLang="pt-PT" sz="2000" dirty="0"/>
              <a:t> de </a:t>
            </a:r>
            <a:r>
              <a:rPr lang="pt-PT" altLang="pt-PT" sz="2000" b="1" dirty="0"/>
              <a:t>deteção, alarme, alerta e combate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Tipo de </a:t>
            </a:r>
            <a:r>
              <a:rPr lang="pt-PT" altLang="pt-PT" sz="2000" b="1" dirty="0"/>
              <a:t>material de construção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b="1" dirty="0"/>
              <a:t>Limpeza do espaço </a:t>
            </a:r>
            <a:r>
              <a:rPr lang="pt-PT" altLang="pt-PT" sz="2000" dirty="0"/>
              <a:t>e facilidade de circulação;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</a:pPr>
            <a:endParaRPr lang="pt-PT" altLang="pt-PT" sz="2000" dirty="0"/>
          </a:p>
        </p:txBody>
      </p:sp>
      <p:pic>
        <p:nvPicPr>
          <p:cNvPr id="28675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742115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5"/>
          <p:cNvSpPr>
            <a:spLocks noChangeArrowheads="1"/>
          </p:cNvSpPr>
          <p:nvPr/>
        </p:nvSpPr>
        <p:spPr bwMode="auto">
          <a:xfrm>
            <a:off x="2484438" y="1627551"/>
            <a:ext cx="6191250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200"/>
              </a:spcAft>
            </a:pPr>
            <a:r>
              <a:rPr lang="pt-PT" altLang="pt-PT" sz="2000" b="1" dirty="0">
                <a:solidFill>
                  <a:srgbClr val="0070C0"/>
                </a:solidFill>
              </a:rPr>
              <a:t>Consequências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b="1" dirty="0"/>
              <a:t>Feridos e perda de vidas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b="1" dirty="0"/>
              <a:t>Perda de bens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b="1" dirty="0"/>
              <a:t>Desalojados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Consequências </a:t>
            </a:r>
            <a:r>
              <a:rPr lang="pt-PT" altLang="pt-PT" sz="2000" b="1" dirty="0"/>
              <a:t>psicológicas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Afeta </a:t>
            </a:r>
            <a:r>
              <a:rPr lang="pt-PT" altLang="pt-PT" sz="2000" b="1" dirty="0"/>
              <a:t>atividades económicas</a:t>
            </a:r>
            <a:r>
              <a:rPr lang="pt-PT" altLang="pt-PT" sz="2000" dirty="0"/>
              <a:t>;</a:t>
            </a:r>
          </a:p>
        </p:txBody>
      </p:sp>
      <p:pic>
        <p:nvPicPr>
          <p:cNvPr id="29698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5"/>
          <p:cNvSpPr>
            <a:spLocks noChangeArrowheads="1"/>
          </p:cNvSpPr>
          <p:nvPr/>
        </p:nvSpPr>
        <p:spPr bwMode="auto">
          <a:xfrm>
            <a:off x="2339975" y="1795386"/>
            <a:ext cx="6464300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ct val="550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Medidas de autoproteção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Não </a:t>
            </a:r>
            <a:r>
              <a:rPr lang="pt-PT" altLang="pt-PT" sz="2000" b="1" dirty="0"/>
              <a:t>sobrecarregar tomadas elétricas</a:t>
            </a:r>
            <a:r>
              <a:rPr lang="pt-PT" altLang="pt-PT" sz="2000" dirty="0"/>
              <a:t>. Não puxar a extensão quando a </a:t>
            </a:r>
            <a:r>
              <a:rPr lang="pt-PT" altLang="pt-PT" sz="2000" dirty="0" smtClean="0"/>
              <a:t>desliga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Nunca esquecer o </a:t>
            </a:r>
            <a:r>
              <a:rPr lang="pt-PT" altLang="pt-PT" sz="2000" b="1" dirty="0"/>
              <a:t>ferro de engomar </a:t>
            </a:r>
            <a:r>
              <a:rPr lang="pt-PT" altLang="pt-PT" sz="2000" b="1" dirty="0" smtClean="0"/>
              <a:t>ligado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Não colocar </a:t>
            </a:r>
            <a:r>
              <a:rPr lang="pt-PT" altLang="pt-PT" sz="2000" b="1" dirty="0"/>
              <a:t>aquecedores</a:t>
            </a:r>
            <a:r>
              <a:rPr lang="pt-PT" altLang="pt-PT" sz="2000" dirty="0"/>
              <a:t> junto dos móveis e não os utilizar para </a:t>
            </a:r>
            <a:r>
              <a:rPr lang="pt-PT" altLang="pt-PT" sz="2000" b="1" dirty="0"/>
              <a:t>secar </a:t>
            </a:r>
            <a:r>
              <a:rPr lang="pt-PT" altLang="pt-PT" sz="2000" b="1" dirty="0" smtClean="0"/>
              <a:t>roupa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Mudar periodicamente o </a:t>
            </a:r>
            <a:r>
              <a:rPr lang="pt-PT" altLang="pt-PT" sz="2000" b="1" dirty="0"/>
              <a:t>filtro do </a:t>
            </a:r>
            <a:r>
              <a:rPr lang="pt-PT" altLang="pt-PT" sz="2000" b="1" dirty="0" smtClean="0"/>
              <a:t>exaustor</a:t>
            </a:r>
            <a:r>
              <a:rPr lang="pt-PT" altLang="pt-PT" sz="2000" dirty="0"/>
              <a:t>;</a:t>
            </a:r>
          </a:p>
        </p:txBody>
      </p:sp>
      <p:pic>
        <p:nvPicPr>
          <p:cNvPr id="30722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5"/>
          <p:cNvSpPr>
            <a:spLocks noChangeArrowheads="1"/>
          </p:cNvSpPr>
          <p:nvPr/>
        </p:nvSpPr>
        <p:spPr bwMode="auto">
          <a:xfrm>
            <a:off x="2339975" y="1885067"/>
            <a:ext cx="6613525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ct val="350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Medidas de autoproteção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Nunca saia de casa sem </a:t>
            </a:r>
            <a:r>
              <a:rPr lang="pt-PT" altLang="pt-PT" sz="2000" b="1" dirty="0"/>
              <a:t>apagar o lume do </a:t>
            </a:r>
            <a:r>
              <a:rPr lang="pt-PT" altLang="pt-PT" sz="2000" b="1" dirty="0" smtClean="0"/>
              <a:t>fogão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 smtClean="0"/>
              <a:t>Nunca </a:t>
            </a:r>
            <a:r>
              <a:rPr lang="pt-PT" altLang="pt-PT" sz="2000" dirty="0"/>
              <a:t>deixe </a:t>
            </a:r>
            <a:r>
              <a:rPr lang="pt-PT" altLang="pt-PT" sz="2000" b="1" dirty="0"/>
              <a:t>velas acesas </a:t>
            </a:r>
            <a:r>
              <a:rPr lang="pt-PT" altLang="pt-PT" sz="2000" b="1" dirty="0" smtClean="0"/>
              <a:t>abandonadas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Equipe a sua </a:t>
            </a:r>
            <a:r>
              <a:rPr lang="pt-PT" altLang="pt-PT" sz="2000" b="1" dirty="0"/>
              <a:t>casa com extintores </a:t>
            </a:r>
            <a:r>
              <a:rPr lang="pt-PT" altLang="pt-PT" sz="2000" dirty="0" smtClean="0"/>
              <a:t>apropriados;</a:t>
            </a:r>
            <a:endParaRPr lang="pt-PT" altLang="pt-PT" sz="2000" dirty="0"/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Se não conseguir apagar o fogo em 30 segundos, ou no máximo em 1 minuto, </a:t>
            </a:r>
            <a:r>
              <a:rPr lang="pt-PT" altLang="pt-PT" sz="2000" b="1" dirty="0"/>
              <a:t>chame os </a:t>
            </a:r>
            <a:r>
              <a:rPr lang="pt-PT" altLang="pt-PT" sz="2000" b="1" dirty="0" smtClean="0"/>
              <a:t>Bombeiros</a:t>
            </a:r>
            <a:r>
              <a:rPr lang="pt-PT" altLang="pt-PT" sz="2000" dirty="0" smtClean="0"/>
              <a:t>;</a:t>
            </a:r>
            <a:endParaRPr lang="pt-PT" altLang="pt-PT" sz="2000" dirty="0"/>
          </a:p>
        </p:txBody>
      </p:sp>
      <p:pic>
        <p:nvPicPr>
          <p:cNvPr id="31746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5"/>
          <p:cNvSpPr>
            <a:spLocks noChangeArrowheads="1"/>
          </p:cNvSpPr>
          <p:nvPr/>
        </p:nvSpPr>
        <p:spPr bwMode="auto">
          <a:xfrm>
            <a:off x="2339975" y="1547814"/>
            <a:ext cx="6464300" cy="481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ct val="350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Medidas de autoproteção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Se surgirem </a:t>
            </a:r>
            <a:r>
              <a:rPr lang="pt-PT" altLang="pt-PT" sz="2000" b="1" dirty="0"/>
              <a:t>chamas numa frigideira</a:t>
            </a:r>
            <a:r>
              <a:rPr lang="pt-PT" altLang="pt-PT" sz="2000" dirty="0"/>
              <a:t>, cubra-a com uma tampa, um prato ou uma toalha húmida. </a:t>
            </a:r>
            <a:r>
              <a:rPr lang="pt-PT" altLang="pt-PT" sz="2000" b="1" dirty="0"/>
              <a:t>Nunca utilize água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Antes de </a:t>
            </a:r>
            <a:r>
              <a:rPr lang="pt-PT" altLang="pt-PT" sz="2000" b="1" dirty="0"/>
              <a:t>abrir uma porta</a:t>
            </a:r>
            <a:r>
              <a:rPr lang="pt-PT" altLang="pt-PT" sz="2000" dirty="0"/>
              <a:t>, </a:t>
            </a:r>
            <a:r>
              <a:rPr lang="pt-PT" altLang="pt-PT" sz="2000" b="1" dirty="0"/>
              <a:t>verifique se está quente</a:t>
            </a:r>
            <a:r>
              <a:rPr lang="pt-PT" altLang="pt-PT" sz="2000" dirty="0"/>
              <a:t>, porque pode haver fogo do outro lado</a:t>
            </a:r>
            <a:r>
              <a:rPr lang="pt-PT" altLang="pt-PT" sz="2000" dirty="0" smtClean="0"/>
              <a:t>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 smtClean="0"/>
              <a:t> </a:t>
            </a:r>
            <a:r>
              <a:rPr lang="pt-PT" altLang="pt-PT" sz="2000" b="1" dirty="0" smtClean="0"/>
              <a:t>Feche </a:t>
            </a:r>
            <a:r>
              <a:rPr lang="pt-PT" altLang="pt-PT" sz="2000" b="1" dirty="0"/>
              <a:t>as portas e as janelas do compartimento </a:t>
            </a:r>
            <a:r>
              <a:rPr lang="pt-PT" altLang="pt-PT" sz="2000" dirty="0"/>
              <a:t>em que se manifesta o incêndio até à chegada dos Bombeiros.</a:t>
            </a:r>
          </a:p>
        </p:txBody>
      </p:sp>
      <p:pic>
        <p:nvPicPr>
          <p:cNvPr id="32770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5"/>
          <p:cNvSpPr>
            <a:spLocks noChangeArrowheads="1"/>
          </p:cNvSpPr>
          <p:nvPr/>
        </p:nvSpPr>
        <p:spPr bwMode="auto">
          <a:xfrm>
            <a:off x="2339975" y="1511475"/>
            <a:ext cx="6464300" cy="423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ct val="350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Medidas de autoproteção</a:t>
            </a:r>
          </a:p>
          <a:p>
            <a:pPr defTabSz="914400">
              <a:lnSpc>
                <a:spcPct val="150000"/>
              </a:lnSpc>
              <a:spcAft>
                <a:spcPct val="55000"/>
              </a:spcAft>
              <a:buFontTx/>
              <a:buChar char="•"/>
            </a:pPr>
            <a:r>
              <a:rPr lang="pt-PT" altLang="pt-PT" sz="2000" b="1" dirty="0"/>
              <a:t>Ande de gatas</a:t>
            </a:r>
            <a:r>
              <a:rPr lang="pt-PT" altLang="pt-PT" sz="2000" dirty="0"/>
              <a:t>. Perto do chão respira melhor. Sempre que puder, </a:t>
            </a:r>
            <a:r>
              <a:rPr lang="pt-PT" altLang="pt-PT" sz="2000" b="1" dirty="0"/>
              <a:t>proteja a boca com um pano húmido </a:t>
            </a:r>
            <a:r>
              <a:rPr lang="pt-PT" altLang="pt-PT" sz="2000" dirty="0"/>
              <a:t>e respire através dele.</a:t>
            </a:r>
          </a:p>
          <a:p>
            <a:pPr defTabSz="914400">
              <a:lnSpc>
                <a:spcPct val="150000"/>
              </a:lnSpc>
              <a:spcAft>
                <a:spcPct val="55000"/>
              </a:spcAft>
              <a:buFontTx/>
              <a:buChar char="•"/>
            </a:pPr>
            <a:r>
              <a:rPr lang="pt-PT" altLang="pt-PT" sz="2000" b="1" dirty="0"/>
              <a:t>Nunca utilize os elevadores</a:t>
            </a:r>
            <a:r>
              <a:rPr lang="pt-PT" altLang="pt-PT" sz="2000" dirty="0"/>
              <a:t>. </a:t>
            </a:r>
          </a:p>
          <a:p>
            <a:pPr defTabSz="914400">
              <a:lnSpc>
                <a:spcPct val="150000"/>
              </a:lnSpc>
              <a:spcAft>
                <a:spcPct val="55000"/>
              </a:spcAft>
              <a:buFontTx/>
              <a:buChar char="•"/>
            </a:pPr>
            <a:r>
              <a:rPr lang="pt-PT" altLang="pt-PT" sz="2000" dirty="0"/>
              <a:t>Se o seu </a:t>
            </a:r>
            <a:r>
              <a:rPr lang="pt-PT" altLang="pt-PT" sz="2000" b="1" dirty="0"/>
              <a:t>vestuário for atingido</a:t>
            </a:r>
            <a:r>
              <a:rPr lang="pt-PT" altLang="pt-PT" sz="2000" dirty="0"/>
              <a:t>, não corra, </a:t>
            </a:r>
            <a:r>
              <a:rPr lang="pt-PT" altLang="pt-PT" sz="2000" b="1" dirty="0" smtClean="0"/>
              <a:t>pare</a:t>
            </a:r>
            <a:r>
              <a:rPr lang="pt-PT" altLang="pt-PT" sz="2000" dirty="0" smtClean="0"/>
              <a:t>, </a:t>
            </a:r>
            <a:r>
              <a:rPr lang="pt-PT" altLang="pt-PT" sz="2000" b="1" dirty="0" smtClean="0"/>
              <a:t>deite-se</a:t>
            </a:r>
            <a:r>
              <a:rPr lang="pt-PT" altLang="pt-PT" sz="2000" dirty="0" smtClean="0"/>
              <a:t> </a:t>
            </a:r>
            <a:r>
              <a:rPr lang="pt-PT" altLang="pt-PT" sz="2000" dirty="0"/>
              <a:t>no chão, </a:t>
            </a:r>
            <a:r>
              <a:rPr lang="pt-PT" altLang="pt-PT" sz="2000" b="1" dirty="0"/>
              <a:t>enrole-se</a:t>
            </a:r>
            <a:r>
              <a:rPr lang="pt-PT" altLang="pt-PT" sz="2000" dirty="0"/>
              <a:t> com uma toalha e </a:t>
            </a:r>
            <a:r>
              <a:rPr lang="pt-PT" altLang="pt-PT" sz="2000" b="1" dirty="0"/>
              <a:t>role</a:t>
            </a:r>
            <a:r>
              <a:rPr lang="pt-PT" altLang="pt-PT" sz="2000" dirty="0"/>
              <a:t> sobre si mesmo.</a:t>
            </a:r>
          </a:p>
        </p:txBody>
      </p:sp>
      <p:pic>
        <p:nvPicPr>
          <p:cNvPr id="33794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2" descr="incendiourbano4l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300663"/>
            <a:ext cx="2160587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14" descr="cozinhapv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6" descr="curt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  <p:sp>
        <p:nvSpPr>
          <p:cNvPr id="8" name="Retângulo 7"/>
          <p:cNvSpPr/>
          <p:nvPr/>
        </p:nvSpPr>
        <p:spPr>
          <a:xfrm>
            <a:off x="2486025" y="2393604"/>
            <a:ext cx="6477000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2800" b="1" dirty="0">
                <a:solidFill>
                  <a:srgbClr val="C00000"/>
                </a:solidFill>
              </a:rPr>
              <a:t>Recomenda-se leitura do livro ‘Proteção Civil em casa’</a:t>
            </a:r>
          </a:p>
        </p:txBody>
      </p:sp>
    </p:spTree>
    <p:extLst>
      <p:ext uri="{BB962C8B-B14F-4D97-AF65-F5344CB8AC3E}">
        <p14:creationId xmlns:p14="http://schemas.microsoft.com/office/powerpoint/2010/main" val="17412624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ChangeArrowheads="1"/>
          </p:cNvSpPr>
          <p:nvPr/>
        </p:nvSpPr>
        <p:spPr bwMode="auto">
          <a:xfrm>
            <a:off x="2182813" y="1939951"/>
            <a:ext cx="6534150" cy="372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- Causas</a:t>
            </a:r>
            <a:endParaRPr lang="pt-PT" altLang="pt-PT" sz="2000" dirty="0">
              <a:solidFill>
                <a:srgbClr val="FF0000"/>
              </a:solidFill>
            </a:endParaRP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Extensão da ZEE portuguesa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Descargas anuais de crude </a:t>
            </a:r>
            <a:r>
              <a:rPr lang="pt-PT" altLang="pt-PT" sz="2000" dirty="0"/>
              <a:t>superiores </a:t>
            </a:r>
            <a:r>
              <a:rPr lang="pt-PT" altLang="pt-PT" sz="2000" dirty="0" smtClean="0"/>
              <a:t>a </a:t>
            </a:r>
            <a:r>
              <a:rPr lang="pt-PT" altLang="pt-PT" sz="2000" dirty="0"/>
              <a:t>meio milhão de toneladas;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Lavagem de tanques </a:t>
            </a:r>
            <a:r>
              <a:rPr lang="pt-PT" altLang="pt-PT" sz="2000" dirty="0"/>
              <a:t>de petroleiros;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Acidentes</a:t>
            </a:r>
            <a:r>
              <a:rPr lang="pt-PT" altLang="pt-PT" sz="2000" dirty="0"/>
              <a:t> </a:t>
            </a:r>
            <a:r>
              <a:rPr lang="pt-PT" altLang="pt-PT" sz="2000" b="1" dirty="0"/>
              <a:t>com navios</a:t>
            </a:r>
            <a:r>
              <a:rPr lang="pt-PT" altLang="pt-PT" sz="2000" dirty="0" smtClean="0"/>
              <a:t>;</a:t>
            </a:r>
            <a:endParaRPr lang="pt-PT" altLang="pt-PT" sz="2000" dirty="0"/>
          </a:p>
        </p:txBody>
      </p:sp>
      <p:pic>
        <p:nvPicPr>
          <p:cNvPr id="34818" name="Picture 8" descr="mar%C3%A9-negra-presti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91113"/>
            <a:ext cx="200342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10" descr="mare_negra_costa_da_mor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00413"/>
            <a:ext cx="20034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2" descr="prestige+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065338"/>
            <a:ext cx="20034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179388" y="1005037"/>
            <a:ext cx="2170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Marés negras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/>
          <p:cNvSpPr>
            <a:spLocks noChangeArrowheads="1"/>
          </p:cNvSpPr>
          <p:nvPr/>
        </p:nvSpPr>
        <p:spPr bwMode="auto">
          <a:xfrm>
            <a:off x="2182813" y="1940841"/>
            <a:ext cx="653415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- Causas</a:t>
            </a:r>
            <a:endParaRPr lang="pt-PT" altLang="pt-PT" sz="2000" dirty="0">
              <a:solidFill>
                <a:srgbClr val="FF0000"/>
              </a:solidFill>
            </a:endParaRP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 smtClean="0"/>
              <a:t>Acidentes</a:t>
            </a:r>
            <a:r>
              <a:rPr lang="pt-PT" altLang="pt-PT" sz="2000" dirty="0" smtClean="0"/>
              <a:t> </a:t>
            </a:r>
            <a:r>
              <a:rPr lang="pt-PT" altLang="pt-PT" sz="2000" b="1" dirty="0"/>
              <a:t>com navios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 smtClean="0"/>
              <a:t>Ruturas </a:t>
            </a:r>
            <a:r>
              <a:rPr lang="pt-PT" altLang="pt-PT" sz="2000" b="1" dirty="0"/>
              <a:t>em petroleiros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Envelhecimento da frota </a:t>
            </a:r>
            <a:r>
              <a:rPr lang="pt-PT" altLang="pt-PT" sz="2000" dirty="0"/>
              <a:t>de petroleiros;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Derrames de refinarias e plataformas </a:t>
            </a:r>
            <a:r>
              <a:rPr lang="pt-PT" altLang="pt-PT" sz="2000" dirty="0"/>
              <a:t>de exploração;</a:t>
            </a:r>
          </a:p>
        </p:txBody>
      </p:sp>
      <p:pic>
        <p:nvPicPr>
          <p:cNvPr id="34818" name="Picture 8" descr="mar%C3%A9-negra-presti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91113"/>
            <a:ext cx="200342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10" descr="mare_negra_costa_da_mor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00413"/>
            <a:ext cx="20034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2" descr="prestige+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065338"/>
            <a:ext cx="20034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3"/>
          <p:cNvSpPr>
            <a:spLocks noChangeArrowheads="1"/>
          </p:cNvSpPr>
          <p:nvPr/>
        </p:nvSpPr>
        <p:spPr bwMode="auto">
          <a:xfrm>
            <a:off x="179388" y="1005037"/>
            <a:ext cx="2170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Marés negras</a:t>
            </a:r>
          </a:p>
        </p:txBody>
      </p:sp>
    </p:spTree>
    <p:extLst>
      <p:ext uri="{BB962C8B-B14F-4D97-AF65-F5344CB8AC3E}">
        <p14:creationId xmlns:p14="http://schemas.microsoft.com/office/powerpoint/2010/main" val="2546309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ChangeArrowheads="1"/>
          </p:cNvSpPr>
          <p:nvPr/>
        </p:nvSpPr>
        <p:spPr bwMode="auto">
          <a:xfrm>
            <a:off x="395288" y="1253674"/>
            <a:ext cx="8497989" cy="5247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dirty="0"/>
              <a:t>Segundo a </a:t>
            </a:r>
            <a:r>
              <a:rPr lang="pt-PT" altLang="pt-PT" sz="2000" b="1" dirty="0"/>
              <a:t>Autoridade Nacional de Proteção Civil (ANPC) </a:t>
            </a:r>
            <a:r>
              <a:rPr lang="pt-PT" altLang="pt-PT" sz="2000" dirty="0"/>
              <a:t>:</a:t>
            </a:r>
          </a:p>
          <a:p>
            <a:pPr defTabSz="914400">
              <a:lnSpc>
                <a:spcPct val="150000"/>
              </a:lnSpc>
              <a:spcAft>
                <a:spcPts val="3000"/>
              </a:spcAft>
            </a:pPr>
            <a:r>
              <a:rPr lang="pt-PT" altLang="pt-PT" sz="2000" dirty="0"/>
              <a:t>• </a:t>
            </a:r>
            <a:r>
              <a:rPr lang="pt-PT" altLang="pt-PT" sz="2000" b="1" dirty="0"/>
              <a:t>Riscos Naturais</a:t>
            </a:r>
            <a:r>
              <a:rPr lang="pt-PT" altLang="pt-PT" sz="2000" dirty="0"/>
              <a:t> - resultam do funcionamento dos sistemas </a:t>
            </a:r>
            <a:r>
              <a:rPr lang="pt-PT" altLang="pt-PT" sz="2000" dirty="0" smtClean="0"/>
              <a:t>naturais.</a:t>
            </a:r>
          </a:p>
          <a:p>
            <a:pPr defTabSz="914400">
              <a:lnSpc>
                <a:spcPct val="150000"/>
              </a:lnSpc>
              <a:spcAft>
                <a:spcPts val="3000"/>
              </a:spcAft>
            </a:pPr>
            <a:r>
              <a:rPr lang="pt-PT" altLang="pt-PT" sz="2000" dirty="0" smtClean="0"/>
              <a:t>• </a:t>
            </a:r>
            <a:r>
              <a:rPr lang="pt-PT" altLang="pt-PT" sz="2000" b="1" dirty="0"/>
              <a:t>Riscos Tecnológicos</a:t>
            </a:r>
            <a:r>
              <a:rPr lang="pt-PT" altLang="pt-PT" sz="2000" dirty="0"/>
              <a:t> - resultam de </a:t>
            </a:r>
            <a:r>
              <a:rPr lang="pt-PT" altLang="pt-PT" sz="2000" b="1" dirty="0"/>
              <a:t>acidentes</a:t>
            </a:r>
            <a:r>
              <a:rPr lang="pt-PT" altLang="pt-PT" sz="2000" dirty="0"/>
              <a:t>, frequentemente </a:t>
            </a:r>
            <a:r>
              <a:rPr lang="pt-PT" altLang="pt-PT" sz="2000" b="1" dirty="0"/>
              <a:t>súbitos</a:t>
            </a:r>
            <a:r>
              <a:rPr lang="pt-PT" altLang="pt-PT" sz="2000" dirty="0"/>
              <a:t> e não planeados, </a:t>
            </a:r>
            <a:r>
              <a:rPr lang="pt-PT" altLang="pt-PT" sz="2000" b="1" dirty="0"/>
              <a:t>decorrentes da atividade humana </a:t>
            </a:r>
            <a:r>
              <a:rPr lang="pt-PT" altLang="pt-PT" sz="2000" dirty="0" smtClean="0"/>
              <a:t>(i.e. </a:t>
            </a:r>
            <a:r>
              <a:rPr lang="pt-PT" altLang="pt-PT" sz="2000" dirty="0"/>
              <a:t>cheias e inundações por rutura de barragens, </a:t>
            </a:r>
            <a:r>
              <a:rPr lang="pt-PT" altLang="pt-PT" sz="2000" dirty="0" smtClean="0"/>
              <a:t>incêndios </a:t>
            </a:r>
            <a:r>
              <a:rPr lang="pt-PT" altLang="pt-PT" sz="2000" dirty="0"/>
              <a:t>urbanos</a:t>
            </a:r>
            <a:r>
              <a:rPr lang="pt-PT" altLang="pt-PT" sz="2000" dirty="0" smtClean="0"/>
              <a:t>).</a:t>
            </a:r>
            <a:endParaRPr lang="pt-PT" altLang="pt-PT" sz="2000" dirty="0"/>
          </a:p>
          <a:p>
            <a:pPr defTabSz="914400">
              <a:lnSpc>
                <a:spcPct val="150000"/>
              </a:lnSpc>
              <a:spcAft>
                <a:spcPts val="3000"/>
              </a:spcAft>
            </a:pPr>
            <a:r>
              <a:rPr lang="pt-PT" altLang="pt-PT" sz="2000" dirty="0"/>
              <a:t>• </a:t>
            </a:r>
            <a:r>
              <a:rPr lang="pt-PT" altLang="pt-PT" sz="2000" b="1" dirty="0"/>
              <a:t>Riscos Mistos</a:t>
            </a:r>
            <a:r>
              <a:rPr lang="pt-PT" altLang="pt-PT" sz="2000" dirty="0"/>
              <a:t> - </a:t>
            </a:r>
            <a:r>
              <a:rPr lang="pt-PT" altLang="pt-PT" sz="2000" b="1" dirty="0" smtClean="0"/>
              <a:t>combinação </a:t>
            </a:r>
            <a:r>
              <a:rPr lang="pt-PT" altLang="pt-PT" sz="2000" b="1" dirty="0"/>
              <a:t>de ações</a:t>
            </a:r>
            <a:r>
              <a:rPr lang="pt-PT" altLang="pt-PT" sz="2000" dirty="0"/>
              <a:t> </a:t>
            </a:r>
            <a:r>
              <a:rPr lang="pt-PT" altLang="pt-PT" sz="2000" b="1" dirty="0"/>
              <a:t>continuadas</a:t>
            </a:r>
            <a:r>
              <a:rPr lang="pt-PT" altLang="pt-PT" sz="2000" dirty="0"/>
              <a:t> da atividade </a:t>
            </a:r>
            <a:r>
              <a:rPr lang="pt-PT" altLang="pt-PT" sz="2000" b="1" dirty="0"/>
              <a:t>humana</a:t>
            </a:r>
            <a:r>
              <a:rPr lang="pt-PT" altLang="pt-PT" sz="2000" dirty="0"/>
              <a:t> com o funcionamento dos </a:t>
            </a:r>
            <a:r>
              <a:rPr lang="pt-PT" altLang="pt-PT" sz="2000" b="1" dirty="0"/>
              <a:t>sistemas naturais </a:t>
            </a:r>
            <a:r>
              <a:rPr lang="pt-PT" altLang="pt-PT" sz="2000" dirty="0"/>
              <a:t>(e.g., incêndios florestais, contaminação de cursos de água e aquíferos, degradação e contaminação dos solos</a:t>
            </a:r>
            <a:r>
              <a:rPr lang="pt-PT" altLang="pt-PT" sz="2000" dirty="0" smtClean="0"/>
              <a:t>).</a:t>
            </a:r>
            <a:endParaRPr lang="pt-PT" altLang="pt-PT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ChangeArrowheads="1"/>
          </p:cNvSpPr>
          <p:nvPr/>
        </p:nvSpPr>
        <p:spPr bwMode="auto">
          <a:xfrm>
            <a:off x="2182813" y="1951149"/>
            <a:ext cx="6724650" cy="364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0070C0"/>
                </a:solidFill>
              </a:rPr>
              <a:t>Consequências</a:t>
            </a:r>
            <a:endParaRPr lang="pt-PT" altLang="pt-PT" sz="2000" dirty="0">
              <a:solidFill>
                <a:srgbClr val="0070C0"/>
              </a:solidFill>
            </a:endParaRPr>
          </a:p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dirty="0"/>
              <a:t>•Provocam a </a:t>
            </a:r>
            <a:r>
              <a:rPr lang="pt-PT" altLang="pt-PT" sz="2000" b="1" dirty="0"/>
              <a:t>morte de animais</a:t>
            </a:r>
            <a:r>
              <a:rPr lang="pt-PT" altLang="pt-PT" sz="2000" dirty="0"/>
              <a:t> aquáticos (peixes, aves, mamíferos) </a:t>
            </a:r>
          </a:p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dirty="0"/>
              <a:t>•Bloqueiam a passagem de luz (no mar), impedindo a realização da </a:t>
            </a:r>
            <a:r>
              <a:rPr lang="pt-PT" altLang="pt-PT" sz="2000" b="1" dirty="0"/>
              <a:t>fotossíntese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dirty="0"/>
              <a:t>•Destroem a principal </a:t>
            </a:r>
            <a:r>
              <a:rPr lang="pt-PT" altLang="pt-PT" sz="2000" b="1" dirty="0"/>
              <a:t>área de procriação</a:t>
            </a:r>
            <a:r>
              <a:rPr lang="pt-PT" altLang="pt-PT" sz="2000" dirty="0"/>
              <a:t> para muitas espécies marítimas</a:t>
            </a:r>
            <a:r>
              <a:rPr lang="pt-PT" altLang="pt-PT" sz="2000" dirty="0" smtClean="0"/>
              <a:t>;</a:t>
            </a:r>
            <a:endParaRPr lang="pt-PT" altLang="pt-PT" sz="2000" dirty="0"/>
          </a:p>
        </p:txBody>
      </p:sp>
      <p:pic>
        <p:nvPicPr>
          <p:cNvPr id="35842" name="Picture 8" descr="mar%C3%A9-negra-presti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91113"/>
            <a:ext cx="200342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10" descr="mare_negra_costa_da_mor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00413"/>
            <a:ext cx="20034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2" descr="prestige+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065338"/>
            <a:ext cx="20034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179388" y="1005037"/>
            <a:ext cx="2170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Marés negras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/>
          <p:cNvSpPr>
            <a:spLocks noChangeArrowheads="1"/>
          </p:cNvSpPr>
          <p:nvPr/>
        </p:nvSpPr>
        <p:spPr bwMode="auto">
          <a:xfrm>
            <a:off x="2182813" y="1926486"/>
            <a:ext cx="6724650" cy="2816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0070C0"/>
                </a:solidFill>
              </a:rPr>
              <a:t>Consequências</a:t>
            </a:r>
            <a:endParaRPr lang="pt-PT" altLang="pt-PT" sz="2000" dirty="0">
              <a:solidFill>
                <a:srgbClr val="0070C0"/>
              </a:solidFill>
            </a:endParaRPr>
          </a:p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dirty="0" smtClean="0"/>
              <a:t>•</a:t>
            </a:r>
            <a:r>
              <a:rPr lang="pt-PT" altLang="pt-PT" sz="2000" dirty="0"/>
              <a:t>Atingem as </a:t>
            </a:r>
            <a:r>
              <a:rPr lang="pt-PT" altLang="pt-PT" sz="2000" b="1" dirty="0"/>
              <a:t>praias</a:t>
            </a:r>
            <a:r>
              <a:rPr lang="pt-PT" altLang="pt-PT" sz="2000" dirty="0"/>
              <a:t>, acabando por prejudicar a </a:t>
            </a:r>
            <a:r>
              <a:rPr lang="pt-PT" altLang="pt-PT" sz="2000" b="1" dirty="0"/>
              <a:t>fauna e a flora local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dirty="0"/>
              <a:t>•Causam enormes prejuízos na </a:t>
            </a:r>
            <a:r>
              <a:rPr lang="pt-PT" altLang="pt-PT" sz="2000" b="1" dirty="0"/>
              <a:t>atividade piscatória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35000"/>
              </a:lnSpc>
              <a:spcAft>
                <a:spcPts val="1800"/>
              </a:spcAft>
            </a:pPr>
            <a:r>
              <a:rPr lang="pt-PT" altLang="pt-PT" sz="2000" dirty="0"/>
              <a:t>•Apresentam um forte impacto na </a:t>
            </a:r>
            <a:r>
              <a:rPr lang="pt-PT" altLang="pt-PT" sz="2000" b="1" dirty="0"/>
              <a:t>atividade turística</a:t>
            </a:r>
            <a:r>
              <a:rPr lang="pt-PT" altLang="pt-PT" sz="2000" dirty="0"/>
              <a:t>.  </a:t>
            </a:r>
          </a:p>
        </p:txBody>
      </p:sp>
      <p:pic>
        <p:nvPicPr>
          <p:cNvPr id="35842" name="Picture 8" descr="mar%C3%A9-negra-presti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91113"/>
            <a:ext cx="2003425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10" descr="mare_negra_costa_da_mor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300413"/>
            <a:ext cx="20034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12" descr="prestige+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065338"/>
            <a:ext cx="20034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179388" y="1005037"/>
            <a:ext cx="2170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Marés negras</a:t>
            </a:r>
          </a:p>
        </p:txBody>
      </p:sp>
    </p:spTree>
    <p:extLst>
      <p:ext uri="{BB962C8B-B14F-4D97-AF65-F5344CB8AC3E}">
        <p14:creationId xmlns:p14="http://schemas.microsoft.com/office/powerpoint/2010/main" val="1010154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/>
          <p:cNvSpPr>
            <a:spLocks noChangeArrowheads="1"/>
          </p:cNvSpPr>
          <p:nvPr/>
        </p:nvSpPr>
        <p:spPr bwMode="auto">
          <a:xfrm>
            <a:off x="2411413" y="2406006"/>
            <a:ext cx="6503987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914400">
              <a:spcAft>
                <a:spcPts val="18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- Causas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Transporte rodoviário </a:t>
            </a:r>
            <a:r>
              <a:rPr lang="pt-PT" altLang="pt-PT" sz="2000" dirty="0"/>
              <a:t>de substâncias perigosas;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Transporte em </a:t>
            </a:r>
            <a:r>
              <a:rPr lang="pt-PT" altLang="pt-PT" sz="2000" b="1" dirty="0"/>
              <a:t>camiões cisterna </a:t>
            </a:r>
            <a:r>
              <a:rPr lang="pt-PT" altLang="pt-PT" sz="2000" dirty="0"/>
              <a:t>ou em </a:t>
            </a:r>
            <a:r>
              <a:rPr lang="pt-PT" altLang="pt-PT" sz="2000" b="1" dirty="0"/>
              <a:t>embalagens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Regulamentação</a:t>
            </a:r>
            <a:r>
              <a:rPr lang="pt-PT" altLang="pt-PT" sz="2000" dirty="0"/>
              <a:t> sobre veículos, limitações à circulação e motoristas;</a:t>
            </a:r>
          </a:p>
          <a:p>
            <a:pPr defTabSz="914400">
              <a:spcAft>
                <a:spcPts val="1800"/>
              </a:spcAft>
            </a:pPr>
            <a:endParaRPr lang="pt-PT" altLang="pt-PT" sz="2000" dirty="0"/>
          </a:p>
        </p:txBody>
      </p:sp>
      <p:pic>
        <p:nvPicPr>
          <p:cNvPr id="36866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sp>
        <p:nvSpPr>
          <p:cNvPr id="36870" name="Rectangle 12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pic>
        <p:nvPicPr>
          <p:cNvPr id="37893" name="Picture 8" descr="19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2636838"/>
            <a:ext cx="6096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Rectangle 9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/>
          <p:cNvSpPr>
            <a:spLocks noChangeArrowheads="1"/>
          </p:cNvSpPr>
          <p:nvPr/>
        </p:nvSpPr>
        <p:spPr bwMode="auto">
          <a:xfrm>
            <a:off x="2603500" y="2755900"/>
            <a:ext cx="654050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pt-PT" altLang="pt-PT"/>
              <a:t>Os números de perigo são constituídos por dois ou três algarismos com o seguinte significado: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2 - Emanação de gases resultante de pressão ou de uma reacção química;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3 - Inflamabilidade de matérias líquidas (vapores) e de gases ou matéria líquida auto-aquecida;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4 - Inflamabilidade de matéria sólida ou matéria sólida auto-aquecida;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5 - Comburente (favorece o incêndio); </a:t>
            </a:r>
          </a:p>
        </p:txBody>
      </p:sp>
      <p:pic>
        <p:nvPicPr>
          <p:cNvPr id="38914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Libertação de agentes químicos e biológicos</a:t>
            </a:r>
          </a:p>
        </p:txBody>
      </p:sp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/>
          <p:cNvSpPr>
            <a:spLocks noChangeArrowheads="1"/>
          </p:cNvSpPr>
          <p:nvPr/>
        </p:nvSpPr>
        <p:spPr bwMode="auto">
          <a:xfrm>
            <a:off x="2603500" y="2500313"/>
            <a:ext cx="65405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pt-PT" altLang="pt-PT"/>
              <a:t>6 - Toxicidade ou perigo de infecção;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7 - Radioactividade;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8 - Corrosividade; </a:t>
            </a:r>
            <a:br>
              <a:rPr lang="pt-PT" altLang="pt-PT"/>
            </a:br>
            <a:r>
              <a:rPr lang="pt-PT" altLang="pt-PT"/>
              <a:t/>
            </a:r>
            <a:br>
              <a:rPr lang="pt-PT" altLang="pt-PT"/>
            </a:br>
            <a:r>
              <a:rPr lang="pt-PT" altLang="pt-PT"/>
              <a:t>9 - Perigo de reacção violenta espontânea. </a:t>
            </a:r>
          </a:p>
          <a:p>
            <a:pPr defTabSz="914400"/>
            <a:endParaRPr lang="pt-PT" altLang="pt-PT"/>
          </a:p>
          <a:p>
            <a:pPr defTabSz="914400"/>
            <a:r>
              <a:rPr lang="pt-PT" altLang="pt-PT"/>
              <a:t>A letra X a anteceder os algarismos indica que a matéria reage violentamente com a água.</a:t>
            </a:r>
          </a:p>
        </p:txBody>
      </p:sp>
      <p:pic>
        <p:nvPicPr>
          <p:cNvPr id="39938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ChangeArrowheads="1"/>
          </p:cNvSpPr>
          <p:nvPr/>
        </p:nvSpPr>
        <p:spPr bwMode="auto">
          <a:xfrm>
            <a:off x="2411413" y="1986088"/>
            <a:ext cx="6540500" cy="4190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2400"/>
              </a:spcAft>
            </a:pPr>
            <a:r>
              <a:rPr lang="pt-PT" altLang="pt-PT" sz="2000" b="1" dirty="0">
                <a:solidFill>
                  <a:srgbClr val="0070C0"/>
                </a:solidFill>
              </a:rPr>
              <a:t>Consequências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Substâncias que podem provocar </a:t>
            </a:r>
            <a:r>
              <a:rPr lang="pt-PT" altLang="pt-PT" sz="2000" b="1" dirty="0"/>
              <a:t>problemas graves de saúde </a:t>
            </a:r>
            <a:r>
              <a:rPr lang="pt-PT" altLang="pt-PT" sz="2000" dirty="0"/>
              <a:t>(intoxicação, queimaduras, envenenamento, etc.);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Poderá ocorrer </a:t>
            </a:r>
            <a:r>
              <a:rPr lang="pt-PT" altLang="pt-PT" sz="2000" b="1" dirty="0"/>
              <a:t>poluição e contaminação</a:t>
            </a:r>
            <a:r>
              <a:rPr lang="pt-PT" altLang="pt-PT" sz="2000" dirty="0"/>
              <a:t> de cursos de </a:t>
            </a:r>
            <a:r>
              <a:rPr lang="pt-PT" altLang="pt-PT" sz="2000" b="1" dirty="0"/>
              <a:t>água e aquíferos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altLang="pt-PT" sz="2000" dirty="0"/>
              <a:t>Risco de </a:t>
            </a:r>
            <a:r>
              <a:rPr lang="pt-PT" altLang="pt-PT" sz="2000" b="1" dirty="0"/>
              <a:t>explosão e incêndio</a:t>
            </a:r>
            <a:r>
              <a:rPr lang="pt-PT" altLang="pt-PT" sz="2000" dirty="0"/>
              <a:t>;</a:t>
            </a:r>
          </a:p>
        </p:txBody>
      </p:sp>
      <p:pic>
        <p:nvPicPr>
          <p:cNvPr id="40962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Libertação de agentes químicos e biológicos</a:t>
            </a:r>
          </a:p>
        </p:txBody>
      </p:sp>
      <p:sp>
        <p:nvSpPr>
          <p:cNvPr id="40966" name="Rectangle 7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/>
          <p:cNvSpPr>
            <a:spLocks noChangeArrowheads="1"/>
          </p:cNvSpPr>
          <p:nvPr/>
        </p:nvSpPr>
        <p:spPr bwMode="auto">
          <a:xfrm>
            <a:off x="2411413" y="2473350"/>
            <a:ext cx="654050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Autoproteção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Não se aproxime</a:t>
            </a:r>
            <a:r>
              <a:rPr lang="pt-PT" altLang="pt-PT" sz="2000" dirty="0"/>
              <a:t>. A sua saúde pode ficar ameaçada.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Não fume nem faça lume</a:t>
            </a:r>
            <a:r>
              <a:rPr lang="pt-PT" altLang="pt-PT" sz="2000" dirty="0"/>
              <a:t>. Algumas mercadorias podem inflamar-se ou explodir. Outras podem ser perigosas apesar de não terem cheiro.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Abandone o local </a:t>
            </a:r>
            <a:r>
              <a:rPr lang="pt-PT" altLang="pt-PT" sz="2000" dirty="0"/>
              <a:t>e as vias de acesso</a:t>
            </a:r>
            <a:r>
              <a:rPr lang="pt-PT" altLang="pt-PT" sz="2000" dirty="0" smtClean="0"/>
              <a:t>.</a:t>
            </a:r>
          </a:p>
        </p:txBody>
      </p:sp>
      <p:pic>
        <p:nvPicPr>
          <p:cNvPr id="41986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sp>
        <p:nvSpPr>
          <p:cNvPr id="41990" name="Rectangle 7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2411413" y="2588364"/>
            <a:ext cx="6540500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Autoproteção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 smtClean="0"/>
              <a:t>Afaste-se</a:t>
            </a:r>
            <a:r>
              <a:rPr lang="pt-PT" altLang="pt-PT" sz="2000" dirty="0" smtClean="0"/>
              <a:t> </a:t>
            </a:r>
            <a:r>
              <a:rPr lang="pt-PT" altLang="pt-PT" sz="2000" dirty="0"/>
              <a:t>pelo menos 1 km antes de parar para </a:t>
            </a:r>
            <a:r>
              <a:rPr lang="pt-PT" altLang="pt-PT" sz="2000" b="1" dirty="0"/>
              <a:t>alertar as autoridades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 smtClean="0"/>
              <a:t>Se </a:t>
            </a:r>
            <a:r>
              <a:rPr lang="pt-PT" altLang="pt-PT" sz="2000" dirty="0"/>
              <a:t>sentir algum </a:t>
            </a:r>
            <a:r>
              <a:rPr lang="pt-PT" altLang="pt-PT" sz="2000" b="1" dirty="0"/>
              <a:t>cheiro suspeito</a:t>
            </a:r>
            <a:r>
              <a:rPr lang="pt-PT" altLang="pt-PT" sz="2000" dirty="0"/>
              <a:t>, molhe um lenço e aplique-o no rosto, respirando através dele</a:t>
            </a:r>
            <a:r>
              <a:rPr lang="pt-PT" altLang="pt-PT" sz="2000" dirty="0" smtClean="0"/>
              <a:t>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Se circular de </a:t>
            </a:r>
            <a:r>
              <a:rPr lang="pt-PT" altLang="pt-PT" sz="2000" b="1" dirty="0"/>
              <a:t>automóvel</a:t>
            </a:r>
            <a:r>
              <a:rPr lang="pt-PT" altLang="pt-PT" sz="2000" dirty="0"/>
              <a:t>, </a:t>
            </a:r>
            <a:r>
              <a:rPr lang="pt-PT" altLang="pt-PT" sz="2000" b="1" dirty="0"/>
              <a:t>feche imediatamente </a:t>
            </a:r>
            <a:r>
              <a:rPr lang="pt-PT" altLang="pt-PT" sz="2000" dirty="0"/>
              <a:t>os </a:t>
            </a:r>
            <a:r>
              <a:rPr lang="pt-PT" altLang="pt-PT" sz="2000" b="1" dirty="0"/>
              <a:t>vidros</a:t>
            </a:r>
            <a:r>
              <a:rPr lang="pt-PT" altLang="pt-PT" sz="2000" dirty="0"/>
              <a:t> e desligue a ventilação</a:t>
            </a:r>
            <a:r>
              <a:rPr lang="pt-PT" altLang="pt-PT" sz="2000" dirty="0" smtClean="0"/>
              <a:t>.</a:t>
            </a:r>
            <a:endParaRPr lang="pt-PT" altLang="pt-PT" sz="2000" dirty="0"/>
          </a:p>
        </p:txBody>
      </p:sp>
      <p:pic>
        <p:nvPicPr>
          <p:cNvPr id="43010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sp>
        <p:nvSpPr>
          <p:cNvPr id="43014" name="Rectangle 7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/>
          <p:cNvSpPr>
            <a:spLocks noChangeArrowheads="1"/>
          </p:cNvSpPr>
          <p:nvPr/>
        </p:nvSpPr>
        <p:spPr bwMode="auto">
          <a:xfrm>
            <a:off x="2411413" y="3545012"/>
            <a:ext cx="654050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pt-PT" altLang="pt-PT" b="1" dirty="0"/>
              <a:t>Incidentes químicos</a:t>
            </a:r>
            <a:r>
              <a:rPr lang="pt-PT" altLang="pt-PT" dirty="0"/>
              <a:t> </a:t>
            </a:r>
            <a:endParaRPr lang="pt-PT" altLang="pt-PT" dirty="0" smtClean="0"/>
          </a:p>
          <a:p>
            <a:pPr defTabSz="914400">
              <a:lnSpc>
                <a:spcPct val="150000"/>
              </a:lnSpc>
            </a:pPr>
            <a:r>
              <a:rPr lang="pt-PT" altLang="pt-PT" sz="2400" dirty="0">
                <a:solidFill>
                  <a:srgbClr val="7030A0"/>
                </a:solidFill>
              </a:rPr>
              <a:t/>
            </a:r>
            <a:br>
              <a:rPr lang="pt-PT" altLang="pt-PT" sz="2400" dirty="0">
                <a:solidFill>
                  <a:srgbClr val="7030A0"/>
                </a:solidFill>
              </a:rPr>
            </a:br>
            <a:r>
              <a:rPr lang="pt-PT" altLang="pt-PT" sz="2400" b="1" dirty="0">
                <a:solidFill>
                  <a:srgbClr val="7030A0"/>
                </a:solidFill>
              </a:rPr>
              <a:t>Incidentes </a:t>
            </a:r>
            <a:r>
              <a:rPr lang="pt-PT" altLang="pt-PT" sz="2400" b="1" dirty="0" smtClean="0">
                <a:solidFill>
                  <a:srgbClr val="7030A0"/>
                </a:solidFill>
              </a:rPr>
              <a:t>biológicos</a:t>
            </a:r>
            <a:endParaRPr lang="pt-PT" altLang="pt-PT" sz="2400" dirty="0">
              <a:solidFill>
                <a:srgbClr val="7030A0"/>
              </a:solidFill>
            </a:endParaRPr>
          </a:p>
        </p:txBody>
      </p:sp>
      <p:pic>
        <p:nvPicPr>
          <p:cNvPr id="44034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Libertação de agentes químicos e biológicos</a:t>
            </a:r>
          </a:p>
        </p:txBody>
      </p:sp>
      <p:sp>
        <p:nvSpPr>
          <p:cNvPr id="44038" name="Rectangle 7"/>
          <p:cNvSpPr>
            <a:spLocks noChangeArrowheads="1"/>
          </p:cNvSpPr>
          <p:nvPr/>
        </p:nvSpPr>
        <p:spPr bwMode="auto">
          <a:xfrm>
            <a:off x="296863" y="1712913"/>
            <a:ext cx="229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biológicos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349250" y="1640951"/>
            <a:ext cx="24657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pt-PT" altLang="pt-PT" sz="2000" b="1">
                <a:solidFill>
                  <a:schemeClr val="accent2"/>
                </a:solidFill>
              </a:rPr>
              <a:t>Riscos Mistos</a:t>
            </a:r>
          </a:p>
          <a:p>
            <a:pPr defTabSz="914400">
              <a:lnSpc>
                <a:spcPct val="150000"/>
              </a:lnSpc>
            </a:pPr>
            <a:r>
              <a:rPr lang="pt-PT" altLang="pt-PT" sz="2000"/>
              <a:t>Incêndios Florestais</a:t>
            </a:r>
          </a:p>
          <a:p>
            <a:pPr defTabSz="914400"/>
            <a:endParaRPr lang="pt-PT" altLang="pt-PT" sz="2000"/>
          </a:p>
        </p:txBody>
      </p:sp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3132137" y="1642455"/>
            <a:ext cx="5761037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pt-PT" altLang="pt-PT" sz="2000" b="1" dirty="0">
                <a:solidFill>
                  <a:schemeClr val="accent2"/>
                </a:solidFill>
              </a:rPr>
              <a:t>Riscos tecnológicos:</a:t>
            </a:r>
          </a:p>
          <a:p>
            <a:pPr defTabSz="914400">
              <a:lnSpc>
                <a:spcPct val="150000"/>
              </a:lnSpc>
            </a:pPr>
            <a:r>
              <a:rPr lang="pt-PT" altLang="pt-PT" sz="2000" dirty="0"/>
              <a:t>Incêndios em edifícios</a:t>
            </a:r>
          </a:p>
          <a:p>
            <a:pPr defTabSz="914400">
              <a:lnSpc>
                <a:spcPct val="150000"/>
              </a:lnSpc>
            </a:pPr>
            <a:r>
              <a:rPr lang="pt-PT" altLang="pt-PT" sz="2000" dirty="0"/>
              <a:t>Marés negras</a:t>
            </a:r>
          </a:p>
          <a:p>
            <a:pPr defTabSz="914400">
              <a:lnSpc>
                <a:spcPct val="150000"/>
              </a:lnSpc>
            </a:pPr>
            <a:r>
              <a:rPr lang="pt-PT" altLang="pt-PT" sz="2000" dirty="0"/>
              <a:t>Libertação acidental de agentes químicos e biológicos</a:t>
            </a:r>
          </a:p>
          <a:p>
            <a:pPr defTabSz="914400">
              <a:lnSpc>
                <a:spcPct val="150000"/>
              </a:lnSpc>
            </a:pPr>
            <a:r>
              <a:rPr lang="pt-PT" altLang="pt-PT" sz="2000" dirty="0"/>
              <a:t>Acidentes industriais</a:t>
            </a:r>
          </a:p>
          <a:p>
            <a:pPr defTabSz="914400">
              <a:lnSpc>
                <a:spcPct val="150000"/>
              </a:lnSpc>
            </a:pPr>
            <a:endParaRPr lang="pt-PT" altLang="pt-PT" sz="20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/>
          <p:cNvSpPr>
            <a:spLocks noChangeArrowheads="1"/>
          </p:cNvSpPr>
          <p:nvPr/>
        </p:nvSpPr>
        <p:spPr bwMode="auto">
          <a:xfrm>
            <a:off x="2411413" y="2229169"/>
            <a:ext cx="65405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pt-PT" altLang="pt-PT" sz="2000" b="1" dirty="0">
                <a:solidFill>
                  <a:srgbClr val="00B050"/>
                </a:solidFill>
              </a:rPr>
              <a:t>Autoproteção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Mantenha a serenidade. </a:t>
            </a:r>
            <a:r>
              <a:rPr lang="pt-PT" altLang="pt-PT" sz="2000" b="1" dirty="0"/>
              <a:t>Não entre em pânico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Acalme os outros, especialmente crianças e idosos.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Ouça uma estação de radiodifusão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Siga</a:t>
            </a:r>
            <a:r>
              <a:rPr lang="pt-PT" altLang="pt-PT" sz="2000" dirty="0"/>
              <a:t> escrupulosamente as </a:t>
            </a:r>
            <a:r>
              <a:rPr lang="pt-PT" altLang="pt-PT" sz="2000" b="1" dirty="0"/>
              <a:t>instruções das autoridades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Procure, de imediato, </a:t>
            </a:r>
            <a:r>
              <a:rPr lang="pt-PT" altLang="pt-PT" sz="2000" b="1" dirty="0"/>
              <a:t>refúgio em edifícios fechados</a:t>
            </a:r>
            <a:r>
              <a:rPr lang="pt-PT" altLang="pt-PT" sz="2000" dirty="0"/>
              <a:t>.</a:t>
            </a:r>
          </a:p>
        </p:txBody>
      </p:sp>
      <p:pic>
        <p:nvPicPr>
          <p:cNvPr id="45058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sp>
        <p:nvSpPr>
          <p:cNvPr id="45062" name="Rectangle 7"/>
          <p:cNvSpPr>
            <a:spLocks noChangeArrowheads="1"/>
          </p:cNvSpPr>
          <p:nvPr/>
        </p:nvSpPr>
        <p:spPr bwMode="auto">
          <a:xfrm>
            <a:off x="296863" y="1712913"/>
            <a:ext cx="229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biológicos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ChangeArrowheads="1"/>
          </p:cNvSpPr>
          <p:nvPr/>
        </p:nvSpPr>
        <p:spPr bwMode="auto">
          <a:xfrm>
            <a:off x="2411413" y="2267507"/>
            <a:ext cx="65405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lang="pt-PT" altLang="pt-PT" sz="2000" b="1" dirty="0">
                <a:solidFill>
                  <a:srgbClr val="00B050"/>
                </a:solidFill>
              </a:rPr>
              <a:t>Autoproteção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 smtClean="0"/>
              <a:t>Desligue</a:t>
            </a:r>
            <a:r>
              <a:rPr lang="pt-PT" altLang="pt-PT" sz="2000" dirty="0" smtClean="0"/>
              <a:t> </a:t>
            </a:r>
            <a:r>
              <a:rPr lang="pt-PT" altLang="pt-PT" sz="2000" dirty="0"/>
              <a:t>os sistemas de </a:t>
            </a:r>
            <a:r>
              <a:rPr lang="pt-PT" altLang="pt-PT" sz="2000" b="1" dirty="0"/>
              <a:t>ventilação e ar condicionado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Feche as portas e janelas </a:t>
            </a:r>
            <a:r>
              <a:rPr lang="pt-PT" altLang="pt-PT" sz="2000" dirty="0"/>
              <a:t>que dão para o exterior e calafete-as com panos húmidos </a:t>
            </a:r>
          </a:p>
        </p:txBody>
      </p:sp>
      <p:pic>
        <p:nvPicPr>
          <p:cNvPr id="46082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5" y="5300663"/>
            <a:ext cx="21605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10" descr="produtos-perigosos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005263"/>
            <a:ext cx="2160588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14" descr="manipulacaodealimentospinda230720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36838"/>
            <a:ext cx="2160588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Libertação de agentes químicos e biológicos</a:t>
            </a:r>
          </a:p>
        </p:txBody>
      </p:sp>
      <p:sp>
        <p:nvSpPr>
          <p:cNvPr id="46086" name="Rectangle 7"/>
          <p:cNvSpPr>
            <a:spLocks noChangeArrowheads="1"/>
          </p:cNvSpPr>
          <p:nvPr/>
        </p:nvSpPr>
        <p:spPr bwMode="auto">
          <a:xfrm>
            <a:off x="296863" y="1712913"/>
            <a:ext cx="229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biológicos</a:t>
            </a:r>
            <a:endParaRPr lang="pt-PT" b="1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ChangeArrowheads="1"/>
          </p:cNvSpPr>
          <p:nvPr/>
        </p:nvSpPr>
        <p:spPr bwMode="auto">
          <a:xfrm>
            <a:off x="2339975" y="1889940"/>
            <a:ext cx="6651625" cy="4421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- Causas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Desenvolvimento da indústria </a:t>
            </a:r>
            <a:r>
              <a:rPr lang="pt-PT" altLang="pt-PT" sz="2000" dirty="0"/>
              <a:t>e construção de </a:t>
            </a:r>
            <a:r>
              <a:rPr lang="pt-PT" altLang="pt-PT" sz="2000" b="1" dirty="0"/>
              <a:t>unidades industriais de grande dimensões </a:t>
            </a:r>
            <a:r>
              <a:rPr lang="pt-PT" altLang="pt-PT" sz="2000" dirty="0"/>
              <a:t>- acidente </a:t>
            </a:r>
            <a:r>
              <a:rPr lang="pt-PT" altLang="pt-PT" sz="2000" dirty="0" smtClean="0"/>
              <a:t>pode atingir </a:t>
            </a:r>
            <a:r>
              <a:rPr lang="pt-PT" altLang="pt-PT" sz="2000" dirty="0"/>
              <a:t>grandes proporções.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Os </a:t>
            </a:r>
            <a:r>
              <a:rPr lang="pt-PT" altLang="pt-PT" sz="2000" b="1" dirty="0"/>
              <a:t>produtos e matérias primas </a:t>
            </a:r>
            <a:r>
              <a:rPr lang="pt-PT" altLang="pt-PT" sz="2000" dirty="0"/>
              <a:t>manuseadas são mais </a:t>
            </a:r>
            <a:r>
              <a:rPr lang="pt-PT" altLang="pt-PT" sz="2000" b="1" dirty="0"/>
              <a:t>diversificadas</a:t>
            </a:r>
            <a:r>
              <a:rPr lang="pt-PT" altLang="pt-PT" sz="2000" dirty="0"/>
              <a:t> e apresentam cada vez </a:t>
            </a:r>
            <a:r>
              <a:rPr lang="pt-PT" altLang="pt-PT" sz="2000" b="1" dirty="0"/>
              <a:t>maior perigo</a:t>
            </a:r>
            <a:r>
              <a:rPr lang="pt-PT" altLang="pt-PT" sz="2000" dirty="0"/>
              <a:t>.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Ocorrência de acidentes agravada por </a:t>
            </a:r>
            <a:r>
              <a:rPr lang="pt-PT" altLang="pt-PT" sz="2000" b="1" dirty="0"/>
              <a:t>negligência</a:t>
            </a:r>
            <a:r>
              <a:rPr lang="pt-PT" altLang="pt-PT" sz="2000" dirty="0"/>
              <a:t> e </a:t>
            </a:r>
            <a:r>
              <a:rPr lang="pt-PT" altLang="pt-PT" sz="2000" b="1" dirty="0"/>
              <a:t>não cumprimento de regras de segurança</a:t>
            </a:r>
            <a:r>
              <a:rPr lang="pt-PT" altLang="pt-PT" sz="2000" dirty="0" smtClean="0"/>
              <a:t>.</a:t>
            </a:r>
            <a:endParaRPr lang="pt-PT" altLang="pt-PT" sz="2000" dirty="0"/>
          </a:p>
        </p:txBody>
      </p:sp>
      <p:pic>
        <p:nvPicPr>
          <p:cNvPr id="47106" name="Picture 8" descr="vivalcobacaor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32375"/>
            <a:ext cx="216058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10" descr="19_44_13_31_file?dimensions=780x536&amp;no_crop=tr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87650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79388" y="1005037"/>
            <a:ext cx="32960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Acidentes industriais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4"/>
          <p:cNvSpPr>
            <a:spLocks noChangeArrowheads="1"/>
          </p:cNvSpPr>
          <p:nvPr/>
        </p:nvSpPr>
        <p:spPr bwMode="auto">
          <a:xfrm>
            <a:off x="2339975" y="1823761"/>
            <a:ext cx="6450013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ct val="50000"/>
              </a:spcAft>
            </a:pPr>
            <a:r>
              <a:rPr lang="pt-PT" altLang="pt-PT" sz="2000" b="1" dirty="0">
                <a:solidFill>
                  <a:srgbClr val="0070C0"/>
                </a:solidFill>
              </a:rPr>
              <a:t>Consequências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A </a:t>
            </a:r>
            <a:r>
              <a:rPr lang="pt-PT" altLang="pt-PT" sz="2000" b="1" dirty="0"/>
              <a:t>libertação</a:t>
            </a:r>
            <a:r>
              <a:rPr lang="pt-PT" altLang="pt-PT" sz="2000" dirty="0"/>
              <a:t> de </a:t>
            </a:r>
            <a:r>
              <a:rPr lang="pt-PT" altLang="pt-PT" sz="2000" b="1" dirty="0" smtClean="0"/>
              <a:t>gases</a:t>
            </a:r>
            <a:r>
              <a:rPr lang="pt-PT" altLang="pt-PT" sz="2000" dirty="0" smtClean="0"/>
              <a:t> </a:t>
            </a:r>
            <a:r>
              <a:rPr lang="pt-PT" altLang="pt-PT" sz="2000" dirty="0"/>
              <a:t>ou </a:t>
            </a:r>
            <a:r>
              <a:rPr lang="pt-PT" altLang="pt-PT" sz="2000" b="1" dirty="0"/>
              <a:t>vapores tóxicos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A </a:t>
            </a:r>
            <a:r>
              <a:rPr lang="pt-PT" altLang="pt-PT" sz="2000" b="1" dirty="0"/>
              <a:t>explosão de gases ou vapores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Incêndios</a:t>
            </a:r>
            <a:r>
              <a:rPr lang="pt-PT" altLang="pt-PT" sz="2000" dirty="0"/>
              <a:t> envolvendo substâncias </a:t>
            </a:r>
            <a:r>
              <a:rPr lang="pt-PT" altLang="pt-PT" sz="2000" dirty="0" smtClean="0"/>
              <a:t>reativas</a:t>
            </a:r>
            <a:r>
              <a:rPr lang="pt-PT" altLang="pt-PT" sz="2000" dirty="0"/>
              <a:t>, explosivas, altamente poluentes e de difícil combate ao fogo;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dirty="0"/>
              <a:t>Ocorrência de </a:t>
            </a:r>
            <a:r>
              <a:rPr lang="pt-PT" altLang="pt-PT" sz="2000" b="1" dirty="0"/>
              <a:t>feridos e mortos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ct val="50000"/>
              </a:spcAft>
              <a:buFontTx/>
              <a:buChar char="•"/>
            </a:pPr>
            <a:r>
              <a:rPr lang="pt-PT" altLang="pt-PT" sz="2000" b="1" dirty="0"/>
              <a:t>Poluição</a:t>
            </a:r>
            <a:r>
              <a:rPr lang="pt-PT" altLang="pt-PT" sz="2000" dirty="0"/>
              <a:t>.</a:t>
            </a:r>
          </a:p>
        </p:txBody>
      </p:sp>
      <p:pic>
        <p:nvPicPr>
          <p:cNvPr id="48130" name="Picture 8" descr="vivalcobacaor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032375"/>
            <a:ext cx="2160587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10" descr="19_44_13_31_file?dimensions=780x536&amp;no_crop=tr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787650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179388" y="1005037"/>
            <a:ext cx="32960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Acidentes industriais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ChangeArrowheads="1"/>
          </p:cNvSpPr>
          <p:nvPr/>
        </p:nvSpPr>
        <p:spPr bwMode="auto">
          <a:xfrm>
            <a:off x="395288" y="1557338"/>
            <a:ext cx="561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dirty="0"/>
              <a:t>Recomendações gerais de segurança e autoproteção</a:t>
            </a:r>
          </a:p>
        </p:txBody>
      </p:sp>
      <p:pic>
        <p:nvPicPr>
          <p:cNvPr id="49154" name="Picture 4" descr="ANd9GcSFlOlVrsSBi3cP6fO8pAqhnEdBGojwWVg3XAb7Ih2go0PMqvtJ"/>
          <p:cNvPicPr>
            <a:picLocks noChangeAspect="1" noChangeArrowheads="1"/>
          </p:cNvPicPr>
          <p:nvPr/>
        </p:nvPicPr>
        <p:blipFill>
          <a:blip r:embed="rId2"/>
          <a:srcRect l="9993" t="7428" r="9993" b="7428"/>
          <a:stretch>
            <a:fillRect/>
          </a:stretch>
        </p:blipFill>
        <p:spPr bwMode="auto">
          <a:xfrm>
            <a:off x="107950" y="3644900"/>
            <a:ext cx="20447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5445125"/>
            <a:ext cx="20447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8" descr="http://t1.gstatic.com/images?q=tbn:ANd9GcRuK654VrxsqwG6Q7ElptIK6Ynf7YN5xOMZMO0_vutUgg2QO-WsNQ"/>
          <p:cNvPicPr>
            <a:picLocks noChangeAspect="1" noChangeArrowheads="1"/>
          </p:cNvPicPr>
          <p:nvPr/>
        </p:nvPicPr>
        <p:blipFill>
          <a:blip r:embed="rId4"/>
          <a:srcRect l="6046" t="10199" r="6079" b="9862"/>
          <a:stretch>
            <a:fillRect/>
          </a:stretch>
        </p:blipFill>
        <p:spPr bwMode="auto">
          <a:xfrm>
            <a:off x="107950" y="2133600"/>
            <a:ext cx="20447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ângulo 1"/>
          <p:cNvSpPr/>
          <p:nvPr/>
        </p:nvSpPr>
        <p:spPr>
          <a:xfrm>
            <a:off x="2152650" y="2182505"/>
            <a:ext cx="683895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Acompanhar e respeitar as </a:t>
            </a:r>
            <a:r>
              <a:rPr lang="pt-PT" altLang="pt-PT" b="1" dirty="0" smtClean="0"/>
              <a:t>recomendações das autoridades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b="1" dirty="0" smtClean="0"/>
              <a:t>Não sair de local seguro </a:t>
            </a:r>
            <a:r>
              <a:rPr lang="pt-PT" altLang="pt-PT" dirty="0" smtClean="0"/>
              <a:t>para ir observar fenómenos;</a:t>
            </a:r>
          </a:p>
          <a:p>
            <a:pPr marL="180975" indent="-180975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Em caso de inundação, precipitações intensas ou aluvião </a:t>
            </a:r>
            <a:r>
              <a:rPr lang="pt-PT" altLang="pt-PT" b="1" dirty="0" smtClean="0"/>
              <a:t>não atravessar a cidade para ir buscar crianças à escola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Ter um </a:t>
            </a:r>
            <a:r>
              <a:rPr lang="pt-PT" altLang="pt-PT" b="1" dirty="0" smtClean="0"/>
              <a:t>Plano de Emergência Familiar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Respeitar precauções para um </a:t>
            </a:r>
            <a:r>
              <a:rPr lang="pt-PT" altLang="pt-PT" b="1" dirty="0" smtClean="0"/>
              <a:t>casa segura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b="1" dirty="0" smtClean="0"/>
              <a:t>Não entrar em pânico</a:t>
            </a:r>
            <a:r>
              <a:rPr lang="pt-PT" altLang="pt-PT" dirty="0" smtClean="0"/>
              <a:t>;</a:t>
            </a:r>
            <a:endParaRPr lang="pt-PT" alt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ChangeArrowheads="1"/>
          </p:cNvSpPr>
          <p:nvPr/>
        </p:nvSpPr>
        <p:spPr bwMode="auto">
          <a:xfrm>
            <a:off x="323850" y="1005037"/>
            <a:ext cx="2815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Incêndio Florestal</a:t>
            </a:r>
          </a:p>
        </p:txBody>
      </p:sp>
      <p:pic>
        <p:nvPicPr>
          <p:cNvPr id="24578" name="Picture 5" descr="05_22_2013_forest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229225"/>
            <a:ext cx="21605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2339975" y="1645265"/>
            <a:ext cx="63373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2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– Causas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 Incêndio </a:t>
            </a:r>
            <a:r>
              <a:rPr lang="pt-PT" altLang="pt-PT" sz="2000" b="1" dirty="0"/>
              <a:t>intencional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 Ignições por </a:t>
            </a:r>
            <a:r>
              <a:rPr lang="pt-PT" altLang="pt-PT" sz="2000" b="1" dirty="0"/>
              <a:t>negligência</a:t>
            </a:r>
            <a:r>
              <a:rPr lang="pt-PT" altLang="pt-PT" sz="2000" dirty="0"/>
              <a:t>: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Queimadas;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Queima de desperdícios agroflorestais ou lixo;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Utilização de alfaias agrícolas;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Fogueiras / braseiros;</a:t>
            </a:r>
          </a:p>
          <a:p>
            <a:pPr marL="742950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altLang="pt-PT" sz="2000" dirty="0"/>
              <a:t>Fogo de artifício;</a:t>
            </a:r>
          </a:p>
        </p:txBody>
      </p:sp>
      <p:pic>
        <p:nvPicPr>
          <p:cNvPr id="24580" name="Picture 9" descr="Trovoada_3"/>
          <p:cNvPicPr>
            <a:picLocks noChangeAspect="1" noChangeArrowheads="1"/>
          </p:cNvPicPr>
          <p:nvPr/>
        </p:nvPicPr>
        <p:blipFill>
          <a:blip r:embed="rId3"/>
          <a:srcRect t="20805"/>
          <a:stretch>
            <a:fillRect/>
          </a:stretch>
        </p:blipFill>
        <p:spPr bwMode="auto">
          <a:xfrm>
            <a:off x="179388" y="4076700"/>
            <a:ext cx="21605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1" descr="1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1605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7" descr="ng2043960"/>
          <p:cNvPicPr>
            <a:picLocks noChangeAspect="1" noChangeArrowheads="1"/>
          </p:cNvPicPr>
          <p:nvPr/>
        </p:nvPicPr>
        <p:blipFill>
          <a:blip r:embed="rId5"/>
          <a:srcRect t="15012"/>
          <a:stretch>
            <a:fillRect/>
          </a:stretch>
        </p:blipFill>
        <p:spPr bwMode="auto">
          <a:xfrm>
            <a:off x="179388" y="1700213"/>
            <a:ext cx="21605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ChangeArrowheads="1"/>
          </p:cNvSpPr>
          <p:nvPr/>
        </p:nvSpPr>
        <p:spPr bwMode="auto">
          <a:xfrm>
            <a:off x="323850" y="1005037"/>
            <a:ext cx="2815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Florestal</a:t>
            </a:r>
          </a:p>
        </p:txBody>
      </p:sp>
      <p:pic>
        <p:nvPicPr>
          <p:cNvPr id="25602" name="Picture 5" descr="05_22_2013_forest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229225"/>
            <a:ext cx="21605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2339975" y="1662634"/>
            <a:ext cx="63373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FF0000"/>
                </a:solidFill>
              </a:rPr>
              <a:t>Perigosidade – Causas</a:t>
            </a:r>
            <a:endParaRPr lang="pt-PT" altLang="pt-PT" sz="2000" dirty="0">
              <a:solidFill>
                <a:srgbClr val="FF0000"/>
              </a:solidFill>
            </a:endParaRP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Falta de </a:t>
            </a:r>
            <a:r>
              <a:rPr lang="pt-PT" altLang="pt-PT" sz="2000" b="1" dirty="0"/>
              <a:t>limpeza da floresta </a:t>
            </a:r>
            <a:r>
              <a:rPr lang="pt-PT" altLang="pt-PT" sz="2000" dirty="0"/>
              <a:t>e das matas;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</a:t>
            </a:r>
            <a:r>
              <a:rPr lang="pt-PT" altLang="pt-PT" sz="2000" b="1" dirty="0"/>
              <a:t>Fenómenos Naturais</a:t>
            </a:r>
            <a:r>
              <a:rPr lang="pt-PT" altLang="pt-PT" sz="2000" dirty="0"/>
              <a:t>?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Condições atmosféricas e </a:t>
            </a:r>
            <a:r>
              <a:rPr lang="pt-PT" altLang="pt-PT" sz="2000" b="1" dirty="0"/>
              <a:t>caraterísticas do combustível</a:t>
            </a:r>
            <a:r>
              <a:rPr lang="pt-PT" altLang="pt-PT" sz="2000" dirty="0"/>
              <a:t>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 Condições de </a:t>
            </a:r>
            <a:r>
              <a:rPr lang="pt-PT" altLang="pt-PT" sz="2000" b="1" dirty="0"/>
              <a:t>propagação e combate (estruturais);</a:t>
            </a:r>
          </a:p>
        </p:txBody>
      </p:sp>
      <p:pic>
        <p:nvPicPr>
          <p:cNvPr id="25604" name="Picture 9" descr="Trovoada_3"/>
          <p:cNvPicPr>
            <a:picLocks noChangeAspect="1" noChangeArrowheads="1"/>
          </p:cNvPicPr>
          <p:nvPr/>
        </p:nvPicPr>
        <p:blipFill>
          <a:blip r:embed="rId3"/>
          <a:srcRect t="20805"/>
          <a:stretch>
            <a:fillRect/>
          </a:stretch>
        </p:blipFill>
        <p:spPr bwMode="auto">
          <a:xfrm>
            <a:off x="179388" y="4076700"/>
            <a:ext cx="21605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11" descr="1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1605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17" descr="ng2043960"/>
          <p:cNvPicPr>
            <a:picLocks noChangeAspect="1" noChangeArrowheads="1"/>
          </p:cNvPicPr>
          <p:nvPr/>
        </p:nvPicPr>
        <p:blipFill>
          <a:blip r:embed="rId5"/>
          <a:srcRect t="15012"/>
          <a:stretch>
            <a:fillRect/>
          </a:stretch>
        </p:blipFill>
        <p:spPr bwMode="auto">
          <a:xfrm>
            <a:off x="179388" y="1700213"/>
            <a:ext cx="21605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3"/>
          <p:cNvSpPr>
            <a:spLocks noChangeArrowheads="1"/>
          </p:cNvSpPr>
          <p:nvPr/>
        </p:nvSpPr>
        <p:spPr bwMode="auto">
          <a:xfrm>
            <a:off x="323850" y="1005037"/>
            <a:ext cx="2815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Florestal</a:t>
            </a:r>
          </a:p>
        </p:txBody>
      </p:sp>
      <p:pic>
        <p:nvPicPr>
          <p:cNvPr id="26626" name="Picture 5" descr="05_22_2013_forest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229225"/>
            <a:ext cx="21605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7"/>
          <p:cNvSpPr>
            <a:spLocks noChangeArrowheads="1"/>
          </p:cNvSpPr>
          <p:nvPr/>
        </p:nvSpPr>
        <p:spPr bwMode="auto">
          <a:xfrm>
            <a:off x="2339975" y="1533768"/>
            <a:ext cx="6553200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800"/>
              </a:spcAft>
            </a:pPr>
            <a:r>
              <a:rPr lang="pt-PT" altLang="pt-PT" sz="2000" b="1" dirty="0">
                <a:solidFill>
                  <a:srgbClr val="0070C0"/>
                </a:solidFill>
              </a:rPr>
              <a:t>Consequências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Morte e ferimentos </a:t>
            </a:r>
            <a:r>
              <a:rPr lang="pt-PT" altLang="pt-PT" sz="2000" dirty="0"/>
              <a:t>nas populações e </a:t>
            </a:r>
            <a:r>
              <a:rPr lang="pt-PT" altLang="pt-PT" sz="2000" dirty="0" smtClean="0"/>
              <a:t>animais;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 smtClean="0"/>
              <a:t>Destruição </a:t>
            </a:r>
            <a:r>
              <a:rPr lang="pt-PT" altLang="pt-PT" sz="2000" b="1" dirty="0"/>
              <a:t>de bens </a:t>
            </a:r>
            <a:r>
              <a:rPr lang="pt-PT" altLang="pt-PT" sz="2000" dirty="0"/>
              <a:t>(i.e</a:t>
            </a:r>
            <a:r>
              <a:rPr lang="pt-PT" altLang="pt-PT" sz="2000" dirty="0" smtClean="0"/>
              <a:t>. casas</a:t>
            </a:r>
            <a:r>
              <a:rPr lang="pt-PT" altLang="pt-PT" sz="2000" dirty="0"/>
              <a:t>, armazéns, postes de </a:t>
            </a:r>
            <a:r>
              <a:rPr lang="pt-PT" altLang="pt-PT" sz="2000" dirty="0" smtClean="0"/>
              <a:t>eletricidade </a:t>
            </a:r>
            <a:r>
              <a:rPr lang="pt-PT" altLang="pt-PT" sz="2000" dirty="0"/>
              <a:t>e comunicações, etc.);</a:t>
            </a:r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b="1" dirty="0"/>
              <a:t>Corte de </a:t>
            </a:r>
            <a:r>
              <a:rPr lang="pt-PT" altLang="pt-PT" sz="2000" b="1" dirty="0" smtClean="0"/>
              <a:t>estradas</a:t>
            </a:r>
            <a:r>
              <a:rPr lang="pt-PT" altLang="pt-PT" sz="2000" dirty="0" smtClean="0"/>
              <a:t>; </a:t>
            </a:r>
            <a:endParaRPr lang="pt-PT" altLang="pt-PT" sz="2000" dirty="0"/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Alterações do </a:t>
            </a:r>
            <a:r>
              <a:rPr lang="pt-PT" altLang="pt-PT" sz="2000" b="1" dirty="0"/>
              <a:t>equilíbrio do meio </a:t>
            </a:r>
            <a:r>
              <a:rPr lang="pt-PT" altLang="pt-PT" sz="2000" b="1" dirty="0" smtClean="0"/>
              <a:t>natural</a:t>
            </a:r>
            <a:r>
              <a:rPr lang="pt-PT" altLang="pt-PT" sz="2000" dirty="0" smtClean="0"/>
              <a:t>;</a:t>
            </a:r>
            <a:endParaRPr lang="pt-PT" altLang="pt-PT" sz="2000" dirty="0"/>
          </a:p>
          <a:p>
            <a:pPr defTabSz="914400">
              <a:lnSpc>
                <a:spcPct val="150000"/>
              </a:lnSpc>
              <a:spcAft>
                <a:spcPts val="1800"/>
              </a:spcAft>
              <a:buFontTx/>
              <a:buChar char="•"/>
            </a:pPr>
            <a:r>
              <a:rPr lang="pt-PT" altLang="pt-PT" sz="2000" dirty="0"/>
              <a:t>Aumenta a perigosidade de fenómenos como </a:t>
            </a:r>
            <a:r>
              <a:rPr lang="pt-PT" altLang="pt-PT" sz="2000" b="1" dirty="0"/>
              <a:t>fluxos de detritos, queda de blocos</a:t>
            </a:r>
            <a:r>
              <a:rPr lang="pt-PT" altLang="pt-PT" sz="2000" dirty="0"/>
              <a:t>, etc.</a:t>
            </a:r>
          </a:p>
        </p:txBody>
      </p:sp>
      <p:pic>
        <p:nvPicPr>
          <p:cNvPr id="26628" name="Picture 9" descr="Trovoada_3"/>
          <p:cNvPicPr>
            <a:picLocks noChangeAspect="1" noChangeArrowheads="1"/>
          </p:cNvPicPr>
          <p:nvPr/>
        </p:nvPicPr>
        <p:blipFill>
          <a:blip r:embed="rId3"/>
          <a:srcRect t="20805"/>
          <a:stretch>
            <a:fillRect/>
          </a:stretch>
        </p:blipFill>
        <p:spPr bwMode="auto">
          <a:xfrm>
            <a:off x="179388" y="4076700"/>
            <a:ext cx="21605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1" descr="1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1605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7" descr="ng2043960"/>
          <p:cNvPicPr>
            <a:picLocks noChangeAspect="1" noChangeArrowheads="1"/>
          </p:cNvPicPr>
          <p:nvPr/>
        </p:nvPicPr>
        <p:blipFill>
          <a:blip r:embed="rId5"/>
          <a:srcRect t="15012"/>
          <a:stretch>
            <a:fillRect/>
          </a:stretch>
        </p:blipFill>
        <p:spPr bwMode="auto">
          <a:xfrm>
            <a:off x="179388" y="1700213"/>
            <a:ext cx="21605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/>
          <p:cNvSpPr>
            <a:spLocks noChangeArrowheads="1"/>
          </p:cNvSpPr>
          <p:nvPr/>
        </p:nvSpPr>
        <p:spPr bwMode="auto">
          <a:xfrm>
            <a:off x="2339975" y="1671712"/>
            <a:ext cx="662463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2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Medidas de autoproteção</a:t>
            </a:r>
          </a:p>
          <a:p>
            <a:pPr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sz="2000" dirty="0">
                <a:solidFill>
                  <a:srgbClr val="000000"/>
                </a:solidFill>
              </a:rPr>
              <a:t>Sobretudo com condições atmosféricas desfavoráveis:</a:t>
            </a:r>
          </a:p>
          <a:p>
            <a:pPr marL="538163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sz="2000" b="1" dirty="0">
                <a:solidFill>
                  <a:srgbClr val="000000"/>
                </a:solidFill>
              </a:rPr>
              <a:t>Evitar realização de queimadas</a:t>
            </a:r>
            <a:r>
              <a:rPr lang="pt-PT" sz="2000" dirty="0">
                <a:solidFill>
                  <a:srgbClr val="000000"/>
                </a:solidFill>
              </a:rPr>
              <a:t>, de </a:t>
            </a:r>
            <a:r>
              <a:rPr lang="pt-PT" sz="2000" b="1" dirty="0">
                <a:solidFill>
                  <a:srgbClr val="000000"/>
                </a:solidFill>
              </a:rPr>
              <a:t>fogueiras</a:t>
            </a:r>
            <a:r>
              <a:rPr lang="pt-PT" sz="2000" dirty="0">
                <a:solidFill>
                  <a:srgbClr val="000000"/>
                </a:solidFill>
              </a:rPr>
              <a:t>, fumar ou fazer lume de qualquer tipo nas áreas de floresta e matos ou áreas circundantes;</a:t>
            </a:r>
          </a:p>
          <a:p>
            <a:pPr marL="538163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sz="2000" dirty="0">
                <a:solidFill>
                  <a:srgbClr val="000000"/>
                </a:solidFill>
              </a:rPr>
              <a:t>Não utilizar </a:t>
            </a:r>
            <a:r>
              <a:rPr lang="pt-PT" sz="2000" b="1" dirty="0">
                <a:solidFill>
                  <a:srgbClr val="000000"/>
                </a:solidFill>
              </a:rPr>
              <a:t>foguetes ou balões</a:t>
            </a:r>
            <a:r>
              <a:rPr lang="pt-PT" sz="2000" dirty="0">
                <a:solidFill>
                  <a:srgbClr val="000000"/>
                </a:solidFill>
              </a:rPr>
              <a:t> com mecha acesa;</a:t>
            </a:r>
          </a:p>
          <a:p>
            <a:pPr marL="538163" lvl="1" indent="-285750" defTabSz="914400">
              <a:lnSpc>
                <a:spcPct val="150000"/>
              </a:lnSpc>
              <a:spcAft>
                <a:spcPts val="1200"/>
              </a:spcAft>
              <a:buFontTx/>
              <a:buChar char="•"/>
            </a:pPr>
            <a:r>
              <a:rPr lang="pt-PT" sz="2000" dirty="0">
                <a:solidFill>
                  <a:srgbClr val="000000"/>
                </a:solidFill>
              </a:rPr>
              <a:t>Cumprir as regras de utilização </a:t>
            </a:r>
            <a:r>
              <a:rPr lang="pt-PT" sz="2000" b="1" dirty="0">
                <a:solidFill>
                  <a:srgbClr val="000000"/>
                </a:solidFill>
              </a:rPr>
              <a:t>alfaias e veículos agrícolas</a:t>
            </a:r>
            <a:r>
              <a:rPr lang="pt-PT" sz="2000" dirty="0" smtClean="0">
                <a:solidFill>
                  <a:srgbClr val="000000"/>
                </a:solidFill>
              </a:rPr>
              <a:t>;</a:t>
            </a:r>
            <a:endParaRPr lang="pt-PT" sz="2000" dirty="0">
              <a:solidFill>
                <a:srgbClr val="000000"/>
              </a:solidFill>
            </a:endParaRPr>
          </a:p>
        </p:txBody>
      </p:sp>
      <p:pic>
        <p:nvPicPr>
          <p:cNvPr id="27650" name="Picture 5" descr="05_22_2013_forest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229225"/>
            <a:ext cx="21605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9" descr="Trovoada_3"/>
          <p:cNvPicPr>
            <a:picLocks noChangeAspect="1" noChangeArrowheads="1"/>
          </p:cNvPicPr>
          <p:nvPr/>
        </p:nvPicPr>
        <p:blipFill>
          <a:blip r:embed="rId3"/>
          <a:srcRect t="20805"/>
          <a:stretch>
            <a:fillRect/>
          </a:stretch>
        </p:blipFill>
        <p:spPr bwMode="auto">
          <a:xfrm>
            <a:off x="179388" y="4076700"/>
            <a:ext cx="21605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1" descr="1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1605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7" descr="ng2043960"/>
          <p:cNvPicPr>
            <a:picLocks noChangeAspect="1" noChangeArrowheads="1"/>
          </p:cNvPicPr>
          <p:nvPr/>
        </p:nvPicPr>
        <p:blipFill>
          <a:blip r:embed="rId5"/>
          <a:srcRect t="15012"/>
          <a:stretch>
            <a:fillRect/>
          </a:stretch>
        </p:blipFill>
        <p:spPr bwMode="auto">
          <a:xfrm>
            <a:off x="179388" y="1700213"/>
            <a:ext cx="21605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3"/>
          <p:cNvSpPr>
            <a:spLocks noChangeArrowheads="1"/>
          </p:cNvSpPr>
          <p:nvPr/>
        </p:nvSpPr>
        <p:spPr bwMode="auto">
          <a:xfrm>
            <a:off x="323850" y="1005037"/>
            <a:ext cx="28151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Florestal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6"/>
          <p:cNvSpPr>
            <a:spLocks noChangeArrowheads="1"/>
          </p:cNvSpPr>
          <p:nvPr/>
        </p:nvSpPr>
        <p:spPr bwMode="auto">
          <a:xfrm>
            <a:off x="2339975" y="1623269"/>
            <a:ext cx="662463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>
              <a:lnSpc>
                <a:spcPct val="150000"/>
              </a:lnSpc>
              <a:spcAft>
                <a:spcPts val="1200"/>
              </a:spcAft>
            </a:pPr>
            <a:r>
              <a:rPr lang="pt-PT" altLang="pt-PT" sz="2000" b="1" dirty="0">
                <a:solidFill>
                  <a:srgbClr val="00B050"/>
                </a:solidFill>
              </a:rPr>
              <a:t>Medidas de autoproteção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sz="2000" dirty="0" smtClean="0">
                <a:solidFill>
                  <a:srgbClr val="000000"/>
                </a:solidFill>
              </a:rPr>
              <a:t>Efetuar </a:t>
            </a:r>
            <a:r>
              <a:rPr lang="pt-PT" sz="2000" b="1" dirty="0">
                <a:solidFill>
                  <a:srgbClr val="000000"/>
                </a:solidFill>
              </a:rPr>
              <a:t>limpeza das áreas de floresta </a:t>
            </a:r>
            <a:r>
              <a:rPr lang="pt-PT" sz="2000" dirty="0">
                <a:solidFill>
                  <a:srgbClr val="000000"/>
                </a:solidFill>
              </a:rPr>
              <a:t>e matos e limpar em </a:t>
            </a:r>
            <a:r>
              <a:rPr lang="pt-PT" sz="2000" b="1" dirty="0">
                <a:solidFill>
                  <a:srgbClr val="000000"/>
                </a:solidFill>
              </a:rPr>
              <a:t>redor das casas</a:t>
            </a:r>
            <a:r>
              <a:rPr lang="pt-PT" sz="2000" dirty="0">
                <a:solidFill>
                  <a:srgbClr val="000000"/>
                </a:solidFill>
              </a:rPr>
              <a:t>;</a:t>
            </a:r>
          </a:p>
          <a:p>
            <a:pPr defTabSz="914400">
              <a:lnSpc>
                <a:spcPct val="150000"/>
              </a:lnSpc>
              <a:spcAft>
                <a:spcPts val="2400"/>
              </a:spcAft>
              <a:buFontTx/>
              <a:buChar char="•"/>
            </a:pPr>
            <a:r>
              <a:rPr lang="pt-PT" sz="2000" b="1" dirty="0">
                <a:solidFill>
                  <a:srgbClr val="000000"/>
                </a:solidFill>
              </a:rPr>
              <a:t>Avisar imediatamente as autoridades </a:t>
            </a:r>
            <a:r>
              <a:rPr lang="pt-PT" sz="2000" dirty="0">
                <a:solidFill>
                  <a:srgbClr val="000000"/>
                </a:solidFill>
              </a:rPr>
              <a:t>se suspeita de incêndio;</a:t>
            </a:r>
          </a:p>
        </p:txBody>
      </p:sp>
      <p:pic>
        <p:nvPicPr>
          <p:cNvPr id="27650" name="Picture 5" descr="05_22_2013_forest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229225"/>
            <a:ext cx="21605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9" descr="Trovoada_3"/>
          <p:cNvPicPr>
            <a:picLocks noChangeAspect="1" noChangeArrowheads="1"/>
          </p:cNvPicPr>
          <p:nvPr/>
        </p:nvPicPr>
        <p:blipFill>
          <a:blip r:embed="rId3"/>
          <a:srcRect t="20805"/>
          <a:stretch>
            <a:fillRect/>
          </a:stretch>
        </p:blipFill>
        <p:spPr bwMode="auto">
          <a:xfrm>
            <a:off x="179388" y="4076700"/>
            <a:ext cx="21605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1" descr="1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1605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7" descr="ng2043960"/>
          <p:cNvPicPr>
            <a:picLocks noChangeAspect="1" noChangeArrowheads="1"/>
          </p:cNvPicPr>
          <p:nvPr/>
        </p:nvPicPr>
        <p:blipFill>
          <a:blip r:embed="rId5"/>
          <a:srcRect t="15012"/>
          <a:stretch>
            <a:fillRect/>
          </a:stretch>
        </p:blipFill>
        <p:spPr bwMode="auto">
          <a:xfrm>
            <a:off x="179388" y="1700213"/>
            <a:ext cx="21605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3"/>
          <p:cNvSpPr>
            <a:spLocks noChangeArrowheads="1"/>
          </p:cNvSpPr>
          <p:nvPr/>
        </p:nvSpPr>
        <p:spPr bwMode="auto">
          <a:xfrm>
            <a:off x="323850" y="1005037"/>
            <a:ext cx="24737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</a:t>
            </a:r>
            <a:r>
              <a:rPr lang="pt-PT" altLang="pt-PT" b="1" dirty="0"/>
              <a:t> Florestal</a:t>
            </a:r>
          </a:p>
        </p:txBody>
      </p:sp>
    </p:spTree>
    <p:extLst>
      <p:ext uri="{BB962C8B-B14F-4D97-AF65-F5344CB8AC3E}">
        <p14:creationId xmlns:p14="http://schemas.microsoft.com/office/powerpoint/2010/main" val="924423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815975" y="1471148"/>
            <a:ext cx="37551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800" b="1" dirty="0" smtClean="0">
                <a:solidFill>
                  <a:srgbClr val="C00000"/>
                </a:solidFill>
              </a:rPr>
              <a:t>Riscos Tecnológicos</a:t>
            </a:r>
            <a:endParaRPr lang="pt-PT" altLang="pt-PT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189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b1f4c80bc21d7f27c5d6c6577e8943d0163ac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1297</Words>
  <Application>Microsoft Office PowerPoint</Application>
  <PresentationFormat>Apresentação na tela (4:3)</PresentationFormat>
  <Paragraphs>181</Paragraphs>
  <Slides>34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5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37</cp:revision>
  <cp:lastPrinted>2013-09-17T17:04:48Z</cp:lastPrinted>
  <dcterms:created xsi:type="dcterms:W3CDTF">2013-09-17T15:44:19Z</dcterms:created>
  <dcterms:modified xsi:type="dcterms:W3CDTF">2013-10-07T22:05:55Z</dcterms:modified>
</cp:coreProperties>
</file>