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2"/>
  </p:notesMasterIdLst>
  <p:sldIdLst>
    <p:sldId id="256" r:id="rId3"/>
    <p:sldId id="277" r:id="rId4"/>
    <p:sldId id="275" r:id="rId5"/>
    <p:sldId id="272" r:id="rId6"/>
    <p:sldId id="294" r:id="rId7"/>
    <p:sldId id="323" r:id="rId8"/>
    <p:sldId id="296" r:id="rId9"/>
    <p:sldId id="297" r:id="rId10"/>
    <p:sldId id="319" r:id="rId11"/>
    <p:sldId id="280" r:id="rId12"/>
    <p:sldId id="281" r:id="rId13"/>
    <p:sldId id="282" r:id="rId14"/>
    <p:sldId id="325" r:id="rId15"/>
    <p:sldId id="326" r:id="rId16"/>
    <p:sldId id="283" r:id="rId17"/>
    <p:sldId id="284" r:id="rId18"/>
    <p:sldId id="285" r:id="rId19"/>
    <p:sldId id="286" r:id="rId20"/>
    <p:sldId id="270" r:id="rId21"/>
    <p:sldId id="301" r:id="rId22"/>
    <p:sldId id="307" r:id="rId23"/>
    <p:sldId id="267" r:id="rId24"/>
    <p:sldId id="261" r:id="rId25"/>
    <p:sldId id="259" r:id="rId26"/>
    <p:sldId id="257" r:id="rId27"/>
    <p:sldId id="330" r:id="rId28"/>
    <p:sldId id="287" r:id="rId29"/>
    <p:sldId id="310" r:id="rId30"/>
    <p:sldId id="327" r:id="rId31"/>
    <p:sldId id="311" r:id="rId32"/>
    <p:sldId id="331" r:id="rId33"/>
    <p:sldId id="288" r:id="rId34"/>
    <p:sldId id="312" r:id="rId35"/>
    <p:sldId id="328" r:id="rId36"/>
    <p:sldId id="332" r:id="rId37"/>
    <p:sldId id="289" r:id="rId38"/>
    <p:sldId id="313" r:id="rId39"/>
    <p:sldId id="333" r:id="rId40"/>
    <p:sldId id="290" r:id="rId41"/>
    <p:sldId id="314" r:id="rId42"/>
    <p:sldId id="315" r:id="rId43"/>
    <p:sldId id="334" r:id="rId44"/>
    <p:sldId id="291" r:id="rId45"/>
    <p:sldId id="317" r:id="rId46"/>
    <p:sldId id="329" r:id="rId47"/>
    <p:sldId id="335" r:id="rId48"/>
    <p:sldId id="292" r:id="rId49"/>
    <p:sldId id="318" r:id="rId50"/>
    <p:sldId id="322" r:id="rId51"/>
  </p:sldIdLst>
  <p:sldSz cx="9144000" cy="6858000" type="screen4x3"/>
  <p:notesSz cx="6858000" cy="9144000"/>
  <p:custDataLst>
    <p:tags r:id="rId53"/>
  </p:custDataLst>
  <p:defaultTextStyle>
    <a:defPPr>
      <a:defRPr lang="pt-PT"/>
    </a:defPPr>
    <a:lvl1pPr algn="l" rtl="0" fontAlgn="base">
      <a:spcBef>
        <a:spcPct val="0"/>
      </a:spcBef>
      <a:spcAft>
        <a:spcPts val="1800"/>
      </a:spcAft>
      <a:buFont typeface="Arial" charset="0"/>
      <a:buChar char="•"/>
      <a:defRPr kern="1200">
        <a:solidFill>
          <a:srgbClr val="000000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ts val="1800"/>
      </a:spcAft>
      <a:buFont typeface="Arial" charset="0"/>
      <a:buChar char="•"/>
      <a:defRPr kern="1200">
        <a:solidFill>
          <a:srgbClr val="000000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ts val="1800"/>
      </a:spcAft>
      <a:buFont typeface="Arial" charset="0"/>
      <a:buChar char="•"/>
      <a:defRPr kern="1200">
        <a:solidFill>
          <a:srgbClr val="000000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ts val="1800"/>
      </a:spcAft>
      <a:buFont typeface="Arial" charset="0"/>
      <a:buChar char="•"/>
      <a:defRPr kern="1200">
        <a:solidFill>
          <a:srgbClr val="000000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ts val="1800"/>
      </a:spcAft>
      <a:buFont typeface="Arial" charset="0"/>
      <a:buChar char="•"/>
      <a:defRPr kern="1200">
        <a:solidFill>
          <a:srgbClr val="000000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rgbClr val="000000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rgbClr val="000000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rgbClr val="000000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rgbClr val="000000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enhum Estilo, Nenhuma Grad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7019" autoAdjust="0"/>
    <p:restoredTop sz="94660"/>
  </p:normalViewPr>
  <p:slideViewPr>
    <p:cSldViewPr>
      <p:cViewPr>
        <p:scale>
          <a:sx n="70" d="100"/>
          <a:sy n="70" d="100"/>
        </p:scale>
        <p:origin x="-282" y="-10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7D6833A-395E-48EF-8312-BF4597CB0041}" type="datetimeFigureOut">
              <a:rPr lang="pt-PT"/>
              <a:pPr>
                <a:defRPr/>
              </a:pPr>
              <a:t>06-10-2013</a:t>
            </a:fld>
            <a:endParaRPr lang="pt-PT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t-PT" noProof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noProof="0" smtClean="0"/>
              <a:t>Clique para editar o texto mestre</a:t>
            </a:r>
          </a:p>
          <a:p>
            <a:pPr lvl="1"/>
            <a:r>
              <a:rPr lang="pt-BR" noProof="0" smtClean="0"/>
              <a:t>Segundo nível</a:t>
            </a:r>
          </a:p>
          <a:p>
            <a:pPr lvl="2"/>
            <a:r>
              <a:rPr lang="pt-BR" noProof="0" smtClean="0"/>
              <a:t>Terceiro nível</a:t>
            </a:r>
          </a:p>
          <a:p>
            <a:pPr lvl="3"/>
            <a:r>
              <a:rPr lang="pt-BR" noProof="0" smtClean="0"/>
              <a:t>Quarto nível</a:t>
            </a:r>
          </a:p>
          <a:p>
            <a:pPr lvl="4"/>
            <a:r>
              <a:rPr lang="pt-BR" noProof="0" smtClean="0"/>
              <a:t>Quinto nível</a:t>
            </a:r>
            <a:endParaRPr lang="pt-PT" noProof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E05AE40-C881-4343-B3FB-2503AA3BD7FD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6653494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pt-PT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6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6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625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830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830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035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0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445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649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854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4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4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469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673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878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PT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PT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9ABF8F-CEBE-4C85-9940-DBB56F903F81}" type="datetimeFigureOut">
              <a:rPr lang="pt-PT"/>
              <a:pPr>
                <a:defRPr/>
              </a:pPr>
              <a:t>06-10-2013</a:t>
            </a:fld>
            <a:endParaRPr lang="pt-PT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96ACA3-4032-4610-B202-DDFED2DCDDA1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PT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PT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03765C-0D15-47E9-A999-697797AB1EEA}" type="datetimeFigureOut">
              <a:rPr lang="pt-PT"/>
              <a:pPr>
                <a:defRPr/>
              </a:pPr>
              <a:t>06-10-2013</a:t>
            </a:fld>
            <a:endParaRPr lang="pt-PT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E42B3F-B88F-49E9-9D1D-00B7B75D29A6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PT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PT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8FAA1F-695B-4B77-9DEF-7548F7F633D2}" type="datetimeFigureOut">
              <a:rPr lang="pt-PT"/>
              <a:pPr>
                <a:defRPr/>
              </a:pPr>
              <a:t>06-10-2013</a:t>
            </a:fld>
            <a:endParaRPr lang="pt-PT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ACC49F-E4DE-4CCC-AC38-4E16348D355B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AB2CA7E-1A65-4745-9CC0-F59186CF7FFE}" type="datetimeFigureOut">
              <a:rPr lang="en-US"/>
              <a:pPr>
                <a:defRPr/>
              </a:pPr>
              <a:t>10/6/2013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AFB5954-FA2B-4BFB-A749-83E6A335A84D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D5E3266-9E35-429E-BCC8-21F25D87F8D4}" type="datetimeFigureOut">
              <a:rPr lang="en-US"/>
              <a:pPr>
                <a:defRPr/>
              </a:pPr>
              <a:t>10/6/2013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F4B26E0-3FA7-4173-86DA-CB8EB16E0C32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00EA5F2-7716-4DBA-8339-4544CF20FE82}" type="datetimeFigureOut">
              <a:rPr lang="en-US"/>
              <a:pPr>
                <a:defRPr/>
              </a:pPr>
              <a:t>10/6/2013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593147A-451C-409D-AE81-C8B4CD33A490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7C11B83-DF49-4F19-9701-21728772A265}" type="datetimeFigureOut">
              <a:rPr lang="en-US"/>
              <a:pPr>
                <a:defRPr/>
              </a:pPr>
              <a:t>10/6/2013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FA00AD7-1E49-4367-ADFA-9628CAA6F4CD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E206452-2FC9-401B-97A3-EAEA87C92A8A}" type="datetimeFigureOut">
              <a:rPr lang="en-US"/>
              <a:pPr>
                <a:defRPr/>
              </a:pPr>
              <a:t>10/6/2013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042E834-3D0E-480D-BAFA-6A9E1584294C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5A12B3F-81A1-4D88-AB50-A69135DDC74F}" type="datetimeFigureOut">
              <a:rPr lang="en-US"/>
              <a:pPr>
                <a:defRPr/>
              </a:pPr>
              <a:t>10/6/2013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3E1E3AD-CB8A-43EF-84FC-5A5774179A40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F880BC9-0794-47FD-A5F8-24E9767D6BA0}" type="datetimeFigureOut">
              <a:rPr lang="en-US"/>
              <a:pPr>
                <a:defRPr/>
              </a:pPr>
              <a:t>10/6/2013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7D2A6C0-7270-40FE-8AE4-ACC445E919A1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7C1AF13-8CE6-42F8-AE8C-FB2EB3059094}" type="datetimeFigureOut">
              <a:rPr lang="en-US"/>
              <a:pPr>
                <a:defRPr/>
              </a:pPr>
              <a:t>10/6/2013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F01784B-D9BF-43D3-9ABA-A83AB3CFB34D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PT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PT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37441-D2D6-47A4-90CC-19DC91F421B3}" type="datetimeFigureOut">
              <a:rPr lang="pt-PT"/>
              <a:pPr>
                <a:defRPr/>
              </a:pPr>
              <a:t>06-10-2013</a:t>
            </a:fld>
            <a:endParaRPr lang="pt-PT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346CF-5571-463D-BF8F-0D04E7B8DD15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DACE85C-77D9-40FA-A92A-527DC30D4739}" type="datetimeFigureOut">
              <a:rPr lang="en-US"/>
              <a:pPr>
                <a:defRPr/>
              </a:pPr>
              <a:t>10/6/2013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4A43ACE-2F2F-4392-93F6-5701A41AE89E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BDE5C0F-E795-4D38-8AC5-CC028C4FF2E8}" type="datetimeFigureOut">
              <a:rPr lang="en-US"/>
              <a:pPr>
                <a:defRPr/>
              </a:pPr>
              <a:t>10/6/2013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1550484-10C6-4C49-A435-82A7A5857BF7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B27D63D-2C38-4AB0-BB5A-3FB52AB50A17}" type="datetimeFigureOut">
              <a:rPr lang="en-US"/>
              <a:pPr>
                <a:defRPr/>
              </a:pPr>
              <a:t>10/6/2013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0299D5B-6034-4ABA-B37F-C9F98DC65596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PT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CC7E29-878C-4EE3-96A3-5C1AAB758373}" type="datetimeFigureOut">
              <a:rPr lang="pt-PT"/>
              <a:pPr>
                <a:defRPr/>
              </a:pPr>
              <a:t>06-10-2013</a:t>
            </a:fld>
            <a:endParaRPr lang="pt-PT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E1436-AD38-40DE-B912-FAC8CDDEAB7B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PT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PT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PT"/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1D1DC-1C4E-430F-9CD2-E69EA0541B98}" type="datetimeFigureOut">
              <a:rPr lang="pt-PT"/>
              <a:pPr>
                <a:defRPr/>
              </a:pPr>
              <a:t>06-10-2013</a:t>
            </a:fld>
            <a:endParaRPr lang="pt-PT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C96824-8D13-45A1-97C7-E21555C88858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PT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PT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PT"/>
          </a:p>
        </p:txBody>
      </p:sp>
      <p:sp>
        <p:nvSpPr>
          <p:cNvPr id="7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AF93A-C569-4A52-9938-7B0D1BCB42AE}" type="datetimeFigureOut">
              <a:rPr lang="pt-PT"/>
              <a:pPr>
                <a:defRPr/>
              </a:pPr>
              <a:t>06-10-2013</a:t>
            </a:fld>
            <a:endParaRPr lang="pt-PT"/>
          </a:p>
        </p:txBody>
      </p:sp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9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09A618-7199-41B5-9716-333922CE9B37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PT"/>
          </a:p>
        </p:txBody>
      </p:sp>
      <p:sp>
        <p:nvSpPr>
          <p:cNvPr id="3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FA8719-A0EE-4BDA-80FA-4E6338D141C2}" type="datetimeFigureOut">
              <a:rPr lang="pt-PT"/>
              <a:pPr>
                <a:defRPr/>
              </a:pPr>
              <a:t>06-10-2013</a:t>
            </a:fld>
            <a:endParaRPr lang="pt-PT"/>
          </a:p>
        </p:txBody>
      </p:sp>
      <p:sp>
        <p:nvSpPr>
          <p:cNvPr id="4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437ECE-974D-475B-83B3-B4AB0C0CCA02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2C874F-FDBF-4A95-A8DF-E1E884A93D2D}" type="datetimeFigureOut">
              <a:rPr lang="pt-PT"/>
              <a:pPr>
                <a:defRPr/>
              </a:pPr>
              <a:t>06-10-2013</a:t>
            </a:fld>
            <a:endParaRPr lang="pt-PT"/>
          </a:p>
        </p:txBody>
      </p:sp>
      <p:sp>
        <p:nvSpPr>
          <p:cNvPr id="3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AF756F-D675-495C-BDFA-AC56F227DB63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PT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PT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4D02-ADA4-45BA-BDE3-210B4107E01B}" type="datetimeFigureOut">
              <a:rPr lang="pt-PT"/>
              <a:pPr>
                <a:defRPr/>
              </a:pPr>
              <a:t>06-10-2013</a:t>
            </a:fld>
            <a:endParaRPr lang="pt-PT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AE9B9A-31B4-414C-B99A-1D082974FEA8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PT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927FC-E883-4288-8B3A-46CDB7A5DA09}" type="datetimeFigureOut">
              <a:rPr lang="pt-PT"/>
              <a:pPr>
                <a:defRPr/>
              </a:pPr>
              <a:t>06-10-2013</a:t>
            </a:fld>
            <a:endParaRPr lang="pt-PT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CDE6C3-7030-4E91-A82A-93815295EAB9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ço Reservado para Títu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título mestre</a:t>
            </a:r>
            <a:endParaRPr lang="pt-PT" smtClean="0"/>
          </a:p>
        </p:txBody>
      </p:sp>
      <p:sp>
        <p:nvSpPr>
          <p:cNvPr id="1027" name="Espaço Reservado para Tex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PT" smtClean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80BD4D3-94FE-4435-8D09-C64977AED97F}" type="datetimeFigureOut">
              <a:rPr lang="pt-PT"/>
              <a:pPr>
                <a:defRPr/>
              </a:pPr>
              <a:t>06-10-2013</a:t>
            </a:fld>
            <a:endParaRPr lang="pt-PT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9EF684E-B29A-4220-B10A-211D315269AC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Click to edit Master title style</a:t>
            </a:r>
            <a:endParaRPr lang="en-US" smtClean="0"/>
          </a:p>
        </p:txBody>
      </p:sp>
      <p:sp>
        <p:nvSpPr>
          <p:cNvPr id="1331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spcAft>
                <a:spcPct val="0"/>
              </a:spcAft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F289864-8393-48C7-A254-288D3A1F7ABF}" type="datetimeFigureOut">
              <a:rPr lang="en-US"/>
              <a:pPr>
                <a:defRPr/>
              </a:pPr>
              <a:t>10/6/2013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spcAft>
                <a:spcPct val="0"/>
              </a:spcAft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spcAft>
                <a:spcPct val="0"/>
              </a:spcAft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69827B5-273C-4BC7-9773-D9FFD53E97AB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7" Type="http://schemas.openxmlformats.org/officeDocument/2006/relationships/image" Target="../media/image5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0.jpeg"/><Relationship Id="rId5" Type="http://schemas.openxmlformats.org/officeDocument/2006/relationships/image" Target="../media/image52.png"/><Relationship Id="rId4" Type="http://schemas.openxmlformats.org/officeDocument/2006/relationships/image" Target="../media/image4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0.jpeg"/><Relationship Id="rId5" Type="http://schemas.openxmlformats.org/officeDocument/2006/relationships/image" Target="../media/image52.png"/><Relationship Id="rId4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0.jpeg"/><Relationship Id="rId5" Type="http://schemas.openxmlformats.org/officeDocument/2006/relationships/image" Target="../media/image52.png"/><Relationship Id="rId4" Type="http://schemas.openxmlformats.org/officeDocument/2006/relationships/image" Target="../media/image4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62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6.png"/><Relationship Id="rId5" Type="http://schemas.openxmlformats.org/officeDocument/2006/relationships/image" Target="../media/image65.jpeg"/><Relationship Id="rId4" Type="http://schemas.openxmlformats.org/officeDocument/2006/relationships/image" Target="../media/image6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6.png"/><Relationship Id="rId5" Type="http://schemas.openxmlformats.org/officeDocument/2006/relationships/image" Target="../media/image65.jpeg"/><Relationship Id="rId4" Type="http://schemas.openxmlformats.org/officeDocument/2006/relationships/image" Target="../media/image6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6.png"/><Relationship Id="rId5" Type="http://schemas.openxmlformats.org/officeDocument/2006/relationships/image" Target="../media/image65.jpeg"/><Relationship Id="rId4" Type="http://schemas.openxmlformats.org/officeDocument/2006/relationships/image" Target="../media/image64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0.jpeg"/><Relationship Id="rId5" Type="http://schemas.openxmlformats.org/officeDocument/2006/relationships/image" Target="../media/image69.png"/><Relationship Id="rId4" Type="http://schemas.openxmlformats.org/officeDocument/2006/relationships/image" Target="../media/image68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1.png"/><Relationship Id="rId5" Type="http://schemas.openxmlformats.org/officeDocument/2006/relationships/image" Target="../media/image69.png"/><Relationship Id="rId4" Type="http://schemas.openxmlformats.org/officeDocument/2006/relationships/image" Target="../media/image68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1.png"/><Relationship Id="rId5" Type="http://schemas.openxmlformats.org/officeDocument/2006/relationships/image" Target="../media/image69.png"/><Relationship Id="rId4" Type="http://schemas.openxmlformats.org/officeDocument/2006/relationships/image" Target="../media/image68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Box 1"/>
          <p:cNvSpPr txBox="1">
            <a:spLocks noChangeArrowheads="1"/>
          </p:cNvSpPr>
          <p:nvPr/>
        </p:nvSpPr>
        <p:spPr bwMode="auto">
          <a:xfrm>
            <a:off x="3843338" y="2447925"/>
            <a:ext cx="47339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57200">
              <a:spcAft>
                <a:spcPct val="0"/>
              </a:spcAft>
              <a:buFontTx/>
              <a:buNone/>
            </a:pPr>
            <a:r>
              <a:rPr lang="en-US" sz="2400" b="1"/>
              <a:t>Educação para a Segurança</a:t>
            </a:r>
          </a:p>
        </p:txBody>
      </p:sp>
      <p:cxnSp>
        <p:nvCxnSpPr>
          <p:cNvPr id="4" name="Straight Connector 3"/>
          <p:cNvCxnSpPr/>
          <p:nvPr/>
        </p:nvCxnSpPr>
        <p:spPr>
          <a:xfrm flipH="1">
            <a:off x="3917950" y="2916238"/>
            <a:ext cx="4310063" cy="0"/>
          </a:xfrm>
          <a:prstGeom prst="line">
            <a:avLst/>
          </a:prstGeom>
          <a:ln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6627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35038" y="1344613"/>
            <a:ext cx="2840037" cy="328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TextBox 6"/>
          <p:cNvSpPr txBox="1">
            <a:spLocks noChangeArrowheads="1"/>
          </p:cNvSpPr>
          <p:nvPr/>
        </p:nvSpPr>
        <p:spPr bwMode="auto">
          <a:xfrm>
            <a:off x="3843338" y="2886075"/>
            <a:ext cx="41433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57200">
              <a:spcAft>
                <a:spcPct val="0"/>
              </a:spcAft>
              <a:buFontTx/>
              <a:buNone/>
            </a:pPr>
            <a:r>
              <a:rPr lang="en-US" sz="2400" b="1"/>
              <a:t>e Prevenção de Riscos</a:t>
            </a:r>
          </a:p>
        </p:txBody>
      </p:sp>
      <p:pic>
        <p:nvPicPr>
          <p:cNvPr id="26629" name="Picture 9" descr="sr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00550" y="4164013"/>
            <a:ext cx="1949450" cy="77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7" descr="logotipo_3432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84975" y="4025900"/>
            <a:ext cx="1201738" cy="1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1" name="Rectangle 8"/>
          <p:cNvSpPr>
            <a:spLocks noChangeArrowheads="1"/>
          </p:cNvSpPr>
          <p:nvPr/>
        </p:nvSpPr>
        <p:spPr bwMode="auto">
          <a:xfrm>
            <a:off x="0" y="0"/>
            <a:ext cx="9144000" cy="13446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457200">
              <a:spcAft>
                <a:spcPct val="0"/>
              </a:spcAft>
              <a:buFontTx/>
              <a:buNone/>
            </a:pPr>
            <a:endParaRPr lang="pt-PT"/>
          </a:p>
        </p:txBody>
      </p:sp>
      <p:sp>
        <p:nvSpPr>
          <p:cNvPr id="26632" name="Rectangle 9"/>
          <p:cNvSpPr>
            <a:spLocks noChangeArrowheads="1"/>
          </p:cNvSpPr>
          <p:nvPr/>
        </p:nvSpPr>
        <p:spPr bwMode="auto">
          <a:xfrm>
            <a:off x="323850" y="5589588"/>
            <a:ext cx="8496300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b="1">
                <a:solidFill>
                  <a:schemeClr val="tx1"/>
                </a:solidFill>
              </a:rPr>
              <a:t>Subtema 1.5:</a:t>
            </a:r>
          </a:p>
          <a:p>
            <a:pPr algn="ctr">
              <a:spcAft>
                <a:spcPct val="60000"/>
              </a:spcAft>
              <a:buFontTx/>
              <a:buNone/>
            </a:pPr>
            <a:r>
              <a:rPr lang="pt-PT" sz="2200" b="1">
                <a:solidFill>
                  <a:schemeClr val="tx1"/>
                </a:solidFill>
              </a:rPr>
              <a:t>“Agentes de Proteção Civil, emissão de avisos e medidas de autoproteção”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ext Box 9"/>
          <p:cNvSpPr txBox="1">
            <a:spLocks noChangeArrowheads="1"/>
          </p:cNvSpPr>
          <p:nvPr/>
        </p:nvSpPr>
        <p:spPr bwMode="auto">
          <a:xfrm>
            <a:off x="422275" y="1265238"/>
            <a:ext cx="30321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b="1"/>
              <a:t>Agentes de Proteção Civil</a:t>
            </a:r>
          </a:p>
        </p:txBody>
      </p:sp>
      <p:sp>
        <p:nvSpPr>
          <p:cNvPr id="51202" name="Text Box 9"/>
          <p:cNvSpPr txBox="1">
            <a:spLocks noChangeArrowheads="1"/>
          </p:cNvSpPr>
          <p:nvPr/>
        </p:nvSpPr>
        <p:spPr bwMode="auto">
          <a:xfrm>
            <a:off x="468313" y="1773238"/>
            <a:ext cx="84248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175">
              <a:spcAft>
                <a:spcPct val="20000"/>
              </a:spcAft>
              <a:buFontTx/>
              <a:buNone/>
            </a:pPr>
            <a:r>
              <a:rPr lang="pt-PT" sz="2000" b="1">
                <a:solidFill>
                  <a:schemeClr val="hlink"/>
                </a:solidFill>
              </a:rPr>
              <a:t>Forças de Segurança</a:t>
            </a:r>
            <a:r>
              <a:rPr lang="pt-PT" sz="2000"/>
              <a:t> - </a:t>
            </a:r>
            <a:r>
              <a:rPr lang="pt-PT" sz="2000" b="1">
                <a:solidFill>
                  <a:schemeClr val="tx1"/>
                </a:solidFill>
              </a:rPr>
              <a:t>Missão e Atribuições </a:t>
            </a:r>
            <a:r>
              <a:rPr lang="pt-PT" sz="1600">
                <a:solidFill>
                  <a:schemeClr val="tx1"/>
                </a:solidFill>
              </a:rPr>
              <a:t>(no âmbito da Proteção Civil)</a:t>
            </a:r>
          </a:p>
        </p:txBody>
      </p:sp>
      <p:pic>
        <p:nvPicPr>
          <p:cNvPr id="51203" name="Picture 6" descr="ANd9GcRnJWuSBbOCre-ETwkbn-Ou7jIMjPBU_sS61uV-_h_6s6CDnqk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0200" y="5373688"/>
            <a:ext cx="1563688" cy="133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4" name="Picture 8" descr="ANd9GcTmZnN803lEPuoQYfr8IDCzVXpaJ3g3TD0_g23fq9uRO4V3Kha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92950" y="5373688"/>
            <a:ext cx="1865313" cy="130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5" name="Picture 10" descr="31_0"/>
          <p:cNvPicPr>
            <a:picLocks noChangeAspect="1" noChangeArrowheads="1"/>
          </p:cNvPicPr>
          <p:nvPr/>
        </p:nvPicPr>
        <p:blipFill>
          <a:blip r:embed="rId5"/>
          <a:srcRect t="11333" b="13000"/>
          <a:stretch>
            <a:fillRect/>
          </a:stretch>
        </p:blipFill>
        <p:spPr bwMode="auto">
          <a:xfrm>
            <a:off x="5651500" y="5373688"/>
            <a:ext cx="1285875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6" name="Rectangle 7"/>
          <p:cNvSpPr>
            <a:spLocks noChangeArrowheads="1"/>
          </p:cNvSpPr>
          <p:nvPr/>
        </p:nvSpPr>
        <p:spPr bwMode="auto">
          <a:xfrm>
            <a:off x="611188" y="2708275"/>
            <a:ext cx="8281987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spcAft>
                <a:spcPct val="50000"/>
              </a:spcAft>
              <a:buFontTx/>
              <a:buChar char="•"/>
            </a:pPr>
            <a:r>
              <a:rPr lang="pt-PT" sz="2000">
                <a:solidFill>
                  <a:schemeClr val="tx1"/>
                </a:solidFill>
              </a:rPr>
              <a:t>Compreende diferentes tipos de forças, nomeadamente a PSP e GNR (força militarizada);</a:t>
            </a:r>
          </a:p>
          <a:p>
            <a:pPr>
              <a:lnSpc>
                <a:spcPct val="150000"/>
              </a:lnSpc>
              <a:spcAft>
                <a:spcPct val="50000"/>
              </a:spcAft>
              <a:buFontTx/>
              <a:buChar char="•"/>
            </a:pPr>
            <a:r>
              <a:rPr lang="pt-PT" sz="2000">
                <a:solidFill>
                  <a:schemeClr val="tx1"/>
                </a:solidFill>
              </a:rPr>
              <a:t>Garantem a segurança e a manutenção da ordem pública;</a:t>
            </a:r>
          </a:p>
          <a:p>
            <a:pPr>
              <a:lnSpc>
                <a:spcPct val="150000"/>
              </a:lnSpc>
              <a:spcAft>
                <a:spcPct val="50000"/>
              </a:spcAft>
              <a:buFontTx/>
              <a:buChar char="•"/>
            </a:pPr>
            <a:r>
              <a:rPr lang="pt-PT" sz="2000">
                <a:solidFill>
                  <a:schemeClr val="tx1"/>
                </a:solidFill>
              </a:rPr>
              <a:t>Auxiliam nesse âmbito as operações de socorro;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  <p:bldP spid="5120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ext Box 9"/>
          <p:cNvSpPr txBox="1">
            <a:spLocks noChangeArrowheads="1"/>
          </p:cNvSpPr>
          <p:nvPr/>
        </p:nvSpPr>
        <p:spPr bwMode="auto">
          <a:xfrm>
            <a:off x="422275" y="1265238"/>
            <a:ext cx="30321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b="1"/>
              <a:t>Agentes de Proteção Civil</a:t>
            </a:r>
          </a:p>
        </p:txBody>
      </p:sp>
      <p:sp>
        <p:nvSpPr>
          <p:cNvPr id="53250" name="Text Box 9"/>
          <p:cNvSpPr txBox="1">
            <a:spLocks noChangeArrowheads="1"/>
          </p:cNvSpPr>
          <p:nvPr/>
        </p:nvSpPr>
        <p:spPr bwMode="auto">
          <a:xfrm>
            <a:off x="468313" y="1773238"/>
            <a:ext cx="84248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175">
              <a:spcAft>
                <a:spcPct val="60000"/>
              </a:spcAft>
              <a:buFontTx/>
              <a:buNone/>
            </a:pPr>
            <a:r>
              <a:rPr lang="pt-PT" sz="2000" b="1">
                <a:solidFill>
                  <a:schemeClr val="hlink"/>
                </a:solidFill>
              </a:rPr>
              <a:t>Autoridade Marítima</a:t>
            </a:r>
            <a:r>
              <a:rPr lang="pt-PT" sz="2000" b="1"/>
              <a:t> - </a:t>
            </a:r>
            <a:r>
              <a:rPr lang="pt-PT" sz="2000" b="1">
                <a:solidFill>
                  <a:schemeClr val="tx1"/>
                </a:solidFill>
              </a:rPr>
              <a:t>Missão e Atribuições </a:t>
            </a:r>
            <a:r>
              <a:rPr lang="pt-PT" sz="1600">
                <a:solidFill>
                  <a:schemeClr val="tx1"/>
                </a:solidFill>
              </a:rPr>
              <a:t>(no âmbito da Proteção Civil)</a:t>
            </a:r>
          </a:p>
        </p:txBody>
      </p:sp>
      <p:pic>
        <p:nvPicPr>
          <p:cNvPr id="53251" name="Picture 6" descr="DSC0234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64388" y="5373688"/>
            <a:ext cx="1774825" cy="133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2" name="Picture 8" descr="ANd9GcTQvWEfziN-nB5kjJ1g00xEH7z7pc-T_L7bSRVy1p2lHjoYHMq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92725" y="5445125"/>
            <a:ext cx="1793875" cy="125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3" name="Rectangle 6"/>
          <p:cNvSpPr>
            <a:spLocks noChangeArrowheads="1"/>
          </p:cNvSpPr>
          <p:nvPr/>
        </p:nvSpPr>
        <p:spPr bwMode="auto">
          <a:xfrm>
            <a:off x="611188" y="2636838"/>
            <a:ext cx="7993062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spcAft>
                <a:spcPct val="50000"/>
              </a:spcAft>
              <a:buFontTx/>
              <a:buNone/>
            </a:pPr>
            <a:r>
              <a:rPr lang="pt-PT" sz="2000">
                <a:solidFill>
                  <a:schemeClr val="tx1"/>
                </a:solidFill>
              </a:rPr>
              <a:t>Força militarizada que garante o exercício da autoridade nacional no espaço marítimo português;</a:t>
            </a:r>
          </a:p>
          <a:p>
            <a:pPr>
              <a:lnSpc>
                <a:spcPct val="150000"/>
              </a:lnSpc>
              <a:spcAft>
                <a:spcPct val="50000"/>
              </a:spcAft>
              <a:buFontTx/>
              <a:buNone/>
            </a:pPr>
            <a:r>
              <a:rPr lang="pt-PT" sz="2000">
                <a:solidFill>
                  <a:schemeClr val="tx1"/>
                </a:solidFill>
              </a:rPr>
              <a:t>Colaboram em apoio a operações de socorro em espaço marítimo.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  <p:bldP spid="5325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Text Box 9"/>
          <p:cNvSpPr txBox="1">
            <a:spLocks noChangeArrowheads="1"/>
          </p:cNvSpPr>
          <p:nvPr/>
        </p:nvSpPr>
        <p:spPr bwMode="auto">
          <a:xfrm>
            <a:off x="422275" y="1265238"/>
            <a:ext cx="30321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b="1"/>
              <a:t>Agentes de Proteção Civil</a:t>
            </a:r>
          </a:p>
        </p:txBody>
      </p:sp>
      <p:sp>
        <p:nvSpPr>
          <p:cNvPr id="55298" name="Text Box 9"/>
          <p:cNvSpPr txBox="1">
            <a:spLocks noChangeArrowheads="1"/>
          </p:cNvSpPr>
          <p:nvPr/>
        </p:nvSpPr>
        <p:spPr bwMode="auto">
          <a:xfrm>
            <a:off x="468313" y="1773238"/>
            <a:ext cx="8351837" cy="88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175">
              <a:spcAft>
                <a:spcPct val="60000"/>
              </a:spcAft>
              <a:buFontTx/>
              <a:buNone/>
            </a:pPr>
            <a:r>
              <a:rPr lang="pt-PT" altLang="pt-PT" sz="2000">
                <a:solidFill>
                  <a:schemeClr val="tx1"/>
                </a:solidFill>
              </a:rPr>
              <a:t>Os </a:t>
            </a:r>
            <a:r>
              <a:rPr lang="pt-PT" altLang="pt-PT" sz="2000" b="1">
                <a:solidFill>
                  <a:schemeClr val="hlink"/>
                </a:solidFill>
              </a:rPr>
              <a:t>serviços de saúde</a:t>
            </a:r>
            <a:r>
              <a:rPr lang="pt-PT" altLang="pt-PT" sz="2000">
                <a:solidFill>
                  <a:schemeClr val="tx1"/>
                </a:solidFill>
              </a:rPr>
              <a:t> e o </a:t>
            </a:r>
            <a:r>
              <a:rPr lang="pt-PT" altLang="pt-PT" sz="2000" b="1">
                <a:solidFill>
                  <a:schemeClr val="hlink"/>
                </a:solidFill>
              </a:rPr>
              <a:t>Serviço de Emergência Médica Regional</a:t>
            </a:r>
            <a:r>
              <a:rPr lang="pt-PT" sz="2000">
                <a:solidFill>
                  <a:schemeClr val="tx1"/>
                </a:solidFill>
              </a:rPr>
              <a:t> </a:t>
            </a:r>
          </a:p>
          <a:p>
            <a:pPr marL="3175">
              <a:spcAft>
                <a:spcPct val="60000"/>
              </a:spcAft>
              <a:buFontTx/>
              <a:buNone/>
            </a:pPr>
            <a:r>
              <a:rPr lang="pt-PT" sz="2000" b="1">
                <a:solidFill>
                  <a:schemeClr val="tx1"/>
                </a:solidFill>
              </a:rPr>
              <a:t>Missão e Atribuições</a:t>
            </a:r>
            <a:r>
              <a:rPr lang="pt-PT" sz="1400" b="1">
                <a:solidFill>
                  <a:schemeClr val="tx1"/>
                </a:solidFill>
              </a:rPr>
              <a:t> </a:t>
            </a:r>
            <a:r>
              <a:rPr lang="pt-PT" sz="1400">
                <a:solidFill>
                  <a:schemeClr val="tx1"/>
                </a:solidFill>
              </a:rPr>
              <a:t>(no âmbito da Proteção Civil)</a:t>
            </a:r>
          </a:p>
        </p:txBody>
      </p:sp>
      <p:pic>
        <p:nvPicPr>
          <p:cNvPr id="55299" name="Picture 6" descr="ANd9GcSuRfvzLK8x4fmGOhePwM7goCeVwr_UFHX7J7lYRnE1JcvRpgxx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8263" y="5300663"/>
            <a:ext cx="1763712" cy="131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0" name="Picture 8" descr="ANd9GcTMISnW3zHDbOGiQrCcQSep3Oy_4egAZy8RXQyjzq_z55TUJusZ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08400" y="5300663"/>
            <a:ext cx="1362075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1" name="Picture 10" descr="ng237209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19925" y="5300663"/>
            <a:ext cx="1946275" cy="132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02" name="Rectangle 8"/>
          <p:cNvSpPr>
            <a:spLocks noChangeArrowheads="1"/>
          </p:cNvSpPr>
          <p:nvPr/>
        </p:nvSpPr>
        <p:spPr bwMode="auto">
          <a:xfrm>
            <a:off x="611188" y="2852738"/>
            <a:ext cx="7993062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spcAft>
                <a:spcPct val="0"/>
              </a:spcAft>
              <a:buFontTx/>
              <a:buNone/>
            </a:pPr>
            <a:r>
              <a:rPr lang="pt-PT">
                <a:solidFill>
                  <a:schemeClr val="tx1"/>
                </a:solidFill>
              </a:rPr>
              <a:t>Hospitais, centros de saúde, clínicas – cuidados médicos;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/>
      <p:bldP spid="5530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7"/>
          <p:cNvSpPr>
            <a:spLocks noChangeArrowheads="1"/>
          </p:cNvSpPr>
          <p:nvPr/>
        </p:nvSpPr>
        <p:spPr bwMode="auto">
          <a:xfrm>
            <a:off x="755650" y="981075"/>
            <a:ext cx="6553200" cy="103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endParaRPr lang="pt-PT" altLang="pt-PT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57346" name="Text Box 9"/>
          <p:cNvSpPr txBox="1">
            <a:spLocks noChangeArrowheads="1"/>
          </p:cNvSpPr>
          <p:nvPr/>
        </p:nvSpPr>
        <p:spPr bwMode="auto">
          <a:xfrm>
            <a:off x="611188" y="2349500"/>
            <a:ext cx="79216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  <a:buFontTx/>
              <a:buNone/>
            </a:pPr>
            <a:r>
              <a:rPr lang="pt-PT" altLang="pt-PT" sz="2000">
                <a:solidFill>
                  <a:schemeClr val="tx1"/>
                </a:solidFill>
              </a:rPr>
              <a:t>O </a:t>
            </a:r>
            <a:r>
              <a:rPr lang="pt-PT" altLang="pt-PT" sz="2000" b="1">
                <a:solidFill>
                  <a:schemeClr val="tx1"/>
                </a:solidFill>
              </a:rPr>
              <a:t>SEMER</a:t>
            </a:r>
            <a:r>
              <a:rPr lang="pt-PT" altLang="pt-PT" sz="2000">
                <a:solidFill>
                  <a:schemeClr val="tx1"/>
                </a:solidFill>
              </a:rPr>
              <a:t>, é o serviço responsável por garantir  a  prestação  do  socorro  medico  de emergência  pré-hospitalar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4780" y="3500685"/>
            <a:ext cx="3529013" cy="250983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7348" name="_s42087"/>
          <p:cNvSpPr>
            <a:spLocks noChangeArrowheads="1"/>
          </p:cNvSpPr>
          <p:nvPr/>
        </p:nvSpPr>
        <p:spPr bwMode="auto">
          <a:xfrm>
            <a:off x="1397000" y="1484313"/>
            <a:ext cx="6264275" cy="720725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>
              <a:spcAft>
                <a:spcPct val="0"/>
              </a:spcAft>
              <a:buFontTx/>
              <a:buNone/>
            </a:pPr>
            <a:r>
              <a:rPr lang="pt-PT" altLang="pt-PT" sz="2000" b="1">
                <a:solidFill>
                  <a:schemeClr val="tx1"/>
                </a:solidFill>
                <a:latin typeface="Verdana" pitchFamily="34" charset="0"/>
              </a:rPr>
              <a:t>Equipa Médica Intervenção Rápida</a:t>
            </a:r>
          </a:p>
        </p:txBody>
      </p:sp>
      <p:pic>
        <p:nvPicPr>
          <p:cNvPr id="9222" name="Picture 9" descr="IMGP7778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 r="8429"/>
          <a:stretch>
            <a:fillRect/>
          </a:stretch>
        </p:blipFill>
        <p:spPr bwMode="auto">
          <a:xfrm>
            <a:off x="4498882" y="3500685"/>
            <a:ext cx="3937608" cy="250983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7"/>
          <p:cNvSpPr>
            <a:spLocks noChangeArrowheads="1"/>
          </p:cNvSpPr>
          <p:nvPr/>
        </p:nvSpPr>
        <p:spPr bwMode="auto">
          <a:xfrm>
            <a:off x="755650" y="981075"/>
            <a:ext cx="6553200" cy="103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endParaRPr lang="pt-PT" altLang="pt-PT">
              <a:solidFill>
                <a:schemeClr val="tx1"/>
              </a:solidFill>
              <a:latin typeface="Verdana" pitchFamily="34" charset="0"/>
            </a:endParaRPr>
          </a:p>
        </p:txBody>
      </p:sp>
      <p:grpSp>
        <p:nvGrpSpPr>
          <p:cNvPr id="58370" name="Group 8"/>
          <p:cNvGrpSpPr>
            <a:grpSpLocks/>
          </p:cNvGrpSpPr>
          <p:nvPr/>
        </p:nvGrpSpPr>
        <p:grpSpPr bwMode="auto">
          <a:xfrm>
            <a:off x="950913" y="3213100"/>
            <a:ext cx="7292975" cy="3170238"/>
            <a:chOff x="645" y="1253"/>
            <a:chExt cx="4594" cy="1997"/>
          </a:xfrm>
        </p:grpSpPr>
        <p:pic>
          <p:nvPicPr>
            <p:cNvPr id="10247" name="Picture 7" descr="IMGP4068"/>
            <p:cNvPicPr>
              <a:picLocks noChangeAspect="1" noChangeArrowheads="1"/>
            </p:cNvPicPr>
            <p:nvPr/>
          </p:nvPicPr>
          <p:blipFill>
            <a:blip r:embed="rId2">
              <a:extLst/>
            </a:blip>
            <a:srcRect/>
            <a:stretch>
              <a:fillRect/>
            </a:stretch>
          </p:blipFill>
          <p:spPr bwMode="auto">
            <a:xfrm>
              <a:off x="645" y="1253"/>
              <a:ext cx="2178" cy="198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/>
          </p:spPr>
        </p:pic>
        <p:pic>
          <p:nvPicPr>
            <p:cNvPr id="10248" name="Picture 8" descr="IMGP8098"/>
            <p:cNvPicPr>
              <a:picLocks noChangeAspect="1" noChangeArrowheads="1"/>
            </p:cNvPicPr>
            <p:nvPr/>
          </p:nvPicPr>
          <p:blipFill>
            <a:blip r:embed="rId3">
              <a:extLst/>
            </a:blip>
            <a:srcRect l="25793" b="6750"/>
            <a:stretch>
              <a:fillRect/>
            </a:stretch>
          </p:blipFill>
          <p:spPr bwMode="auto">
            <a:xfrm>
              <a:off x="3107" y="1253"/>
              <a:ext cx="2132" cy="199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/>
          </p:spPr>
        </p:pic>
      </p:grpSp>
      <p:sp>
        <p:nvSpPr>
          <p:cNvPr id="58371" name="_s42087"/>
          <p:cNvSpPr>
            <a:spLocks noChangeArrowheads="1"/>
          </p:cNvSpPr>
          <p:nvPr/>
        </p:nvSpPr>
        <p:spPr bwMode="auto">
          <a:xfrm>
            <a:off x="1547813" y="1362075"/>
            <a:ext cx="6264275" cy="720725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>
              <a:spcAft>
                <a:spcPct val="0"/>
              </a:spcAft>
              <a:buFontTx/>
              <a:buNone/>
            </a:pPr>
            <a:r>
              <a:rPr lang="pt-PT" altLang="pt-PT" sz="2000" b="1">
                <a:solidFill>
                  <a:schemeClr val="tx1"/>
                </a:solidFill>
                <a:latin typeface="Verdana" pitchFamily="34" charset="0"/>
              </a:rPr>
              <a:t>Equipa Médica Intervenção Rápida</a:t>
            </a:r>
          </a:p>
        </p:txBody>
      </p:sp>
      <p:sp>
        <p:nvSpPr>
          <p:cNvPr id="58372" name="Text Box 9"/>
          <p:cNvSpPr txBox="1">
            <a:spLocks noChangeArrowheads="1"/>
          </p:cNvSpPr>
          <p:nvPr/>
        </p:nvSpPr>
        <p:spPr bwMode="auto">
          <a:xfrm>
            <a:off x="936625" y="2276475"/>
            <a:ext cx="730726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  <a:buFontTx/>
              <a:buNone/>
            </a:pPr>
            <a:r>
              <a:rPr lang="pt-PT" altLang="pt-PT" sz="2000">
                <a:solidFill>
                  <a:schemeClr val="tx1"/>
                </a:solidFill>
              </a:rPr>
              <a:t>O </a:t>
            </a:r>
            <a:r>
              <a:rPr lang="pt-PT" altLang="pt-PT" sz="2000" b="1">
                <a:solidFill>
                  <a:schemeClr val="tx1"/>
                </a:solidFill>
              </a:rPr>
              <a:t>SEMER</a:t>
            </a:r>
            <a:r>
              <a:rPr lang="pt-PT" altLang="pt-PT" sz="2000">
                <a:solidFill>
                  <a:schemeClr val="tx1"/>
                </a:solidFill>
              </a:rPr>
              <a:t>, é o serviço responsável garantir a formação na área do pré-hospitalar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Text Box 9"/>
          <p:cNvSpPr txBox="1">
            <a:spLocks noChangeArrowheads="1"/>
          </p:cNvSpPr>
          <p:nvPr/>
        </p:nvSpPr>
        <p:spPr bwMode="auto">
          <a:xfrm>
            <a:off x="422275" y="1265238"/>
            <a:ext cx="30321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b="1"/>
              <a:t>Agentes de Proteção Civil</a:t>
            </a:r>
          </a:p>
        </p:txBody>
      </p:sp>
      <p:sp>
        <p:nvSpPr>
          <p:cNvPr id="59394" name="Text Box 9"/>
          <p:cNvSpPr txBox="1">
            <a:spLocks noChangeArrowheads="1"/>
          </p:cNvSpPr>
          <p:nvPr/>
        </p:nvSpPr>
        <p:spPr bwMode="auto">
          <a:xfrm>
            <a:off x="468313" y="1773238"/>
            <a:ext cx="84248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175">
              <a:spcAft>
                <a:spcPct val="60000"/>
              </a:spcAft>
              <a:buFontTx/>
              <a:buNone/>
            </a:pPr>
            <a:r>
              <a:rPr lang="pt-PT" altLang="pt-PT" sz="2000" b="1">
                <a:solidFill>
                  <a:schemeClr val="hlink"/>
                </a:solidFill>
              </a:rPr>
              <a:t>Corpo de Polícia Florestal - </a:t>
            </a:r>
            <a:r>
              <a:rPr lang="pt-PT" sz="2000" b="1">
                <a:solidFill>
                  <a:schemeClr val="tx1"/>
                </a:solidFill>
              </a:rPr>
              <a:t>Missão e Atribuições</a:t>
            </a:r>
            <a:r>
              <a:rPr lang="pt-PT" sz="1400" b="1">
                <a:solidFill>
                  <a:schemeClr val="tx1"/>
                </a:solidFill>
              </a:rPr>
              <a:t> </a:t>
            </a:r>
            <a:r>
              <a:rPr lang="pt-PT" sz="1400">
                <a:solidFill>
                  <a:schemeClr val="tx1"/>
                </a:solidFill>
              </a:rPr>
              <a:t>(no âmbito da Proteção Civil)</a:t>
            </a:r>
          </a:p>
        </p:txBody>
      </p:sp>
      <p:pic>
        <p:nvPicPr>
          <p:cNvPr id="59395" name="Picture 6" descr="vigil%C3%83%C2%A2nci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59113" y="5229225"/>
            <a:ext cx="1944687" cy="145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6" name="Picture 8" descr="infomai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5195888"/>
            <a:ext cx="2808287" cy="150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755650" y="2530475"/>
            <a:ext cx="8137525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spcAft>
                <a:spcPct val="50000"/>
              </a:spcAft>
              <a:buFontTx/>
              <a:buNone/>
            </a:pPr>
            <a:r>
              <a:rPr lang="pt-PT" sz="2000" dirty="0">
                <a:solidFill>
                  <a:schemeClr val="tx1"/>
                </a:solidFill>
              </a:rPr>
              <a:t>Acompanhar os trabalhos de campo do sector florestal, sempre que solicitado nesse sentido;</a:t>
            </a:r>
          </a:p>
          <a:p>
            <a:pPr>
              <a:lnSpc>
                <a:spcPct val="150000"/>
              </a:lnSpc>
              <a:spcAft>
                <a:spcPct val="50000"/>
              </a:spcAft>
              <a:buFontTx/>
              <a:buNone/>
            </a:pPr>
            <a:r>
              <a:rPr lang="pt-PT" sz="2000" dirty="0">
                <a:solidFill>
                  <a:schemeClr val="tx1"/>
                </a:solidFill>
              </a:rPr>
              <a:t>Promover e participar em ações de </a:t>
            </a:r>
            <a:r>
              <a:rPr lang="pt-PT" sz="2000" b="1" dirty="0">
                <a:solidFill>
                  <a:schemeClr val="tx1"/>
                </a:solidFill>
              </a:rPr>
              <a:t>deteção de fogos florestais</a:t>
            </a:r>
            <a:r>
              <a:rPr lang="pt-PT" sz="2000" dirty="0">
                <a:solidFill>
                  <a:schemeClr val="tx1"/>
                </a:solidFill>
              </a:rPr>
              <a:t>;</a:t>
            </a:r>
          </a:p>
          <a:p>
            <a:pPr>
              <a:lnSpc>
                <a:spcPct val="150000"/>
              </a:lnSpc>
              <a:spcAft>
                <a:spcPct val="50000"/>
              </a:spcAft>
              <a:buFontTx/>
              <a:buNone/>
            </a:pPr>
            <a:r>
              <a:rPr lang="pt-PT" sz="2000" dirty="0">
                <a:solidFill>
                  <a:schemeClr val="tx1"/>
                </a:solidFill>
              </a:rPr>
              <a:t>Colaborar no </a:t>
            </a:r>
            <a:r>
              <a:rPr lang="pt-PT" sz="2000" b="1" dirty="0">
                <a:solidFill>
                  <a:schemeClr val="tx1"/>
                </a:solidFill>
              </a:rPr>
              <a:t>combate a fogos florestais</a:t>
            </a:r>
            <a:r>
              <a:rPr lang="pt-PT" sz="2000" dirty="0">
                <a:solidFill>
                  <a:schemeClr val="tx1"/>
                </a:solidFill>
              </a:rPr>
              <a:t>;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4" grpId="0"/>
      <p:bldP spid="5939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ext Box 9"/>
          <p:cNvSpPr txBox="1">
            <a:spLocks noChangeArrowheads="1"/>
          </p:cNvSpPr>
          <p:nvPr/>
        </p:nvSpPr>
        <p:spPr bwMode="auto">
          <a:xfrm>
            <a:off x="422275" y="1265238"/>
            <a:ext cx="30321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b="1"/>
              <a:t>Agentes de Proteção Civil</a:t>
            </a:r>
          </a:p>
        </p:txBody>
      </p:sp>
      <p:sp>
        <p:nvSpPr>
          <p:cNvPr id="63490" name="Text Box 9"/>
          <p:cNvSpPr txBox="1">
            <a:spLocks noChangeArrowheads="1"/>
          </p:cNvSpPr>
          <p:nvPr/>
        </p:nvSpPr>
        <p:spPr bwMode="auto">
          <a:xfrm>
            <a:off x="468313" y="1773238"/>
            <a:ext cx="8064500" cy="74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175">
              <a:spcAft>
                <a:spcPct val="60000"/>
              </a:spcAft>
              <a:buFontTx/>
              <a:buNone/>
            </a:pPr>
            <a:r>
              <a:rPr lang="pt-PT" altLang="pt-PT" b="1" dirty="0">
                <a:solidFill>
                  <a:srgbClr val="0070C0"/>
                </a:solidFill>
              </a:rPr>
              <a:t>Cruz Vermelha Portuguesa – Delegação Madeira</a:t>
            </a:r>
            <a:endParaRPr lang="pt-PT" b="1" dirty="0">
              <a:solidFill>
                <a:srgbClr val="0070C0"/>
              </a:solidFill>
            </a:endParaRPr>
          </a:p>
          <a:p>
            <a:pPr marL="3175">
              <a:spcAft>
                <a:spcPct val="60000"/>
              </a:spcAft>
              <a:buFontTx/>
              <a:buNone/>
            </a:pPr>
            <a:r>
              <a:rPr lang="pt-PT" sz="1400" b="1" dirty="0">
                <a:solidFill>
                  <a:schemeClr val="tx1"/>
                </a:solidFill>
              </a:rPr>
              <a:t>Missão e Atribuições </a:t>
            </a:r>
            <a:r>
              <a:rPr lang="pt-PT" sz="1400" dirty="0">
                <a:solidFill>
                  <a:schemeClr val="tx1"/>
                </a:solidFill>
              </a:rPr>
              <a:t>(no âmbito da Proteção Civil)</a:t>
            </a:r>
          </a:p>
        </p:txBody>
      </p:sp>
      <p:pic>
        <p:nvPicPr>
          <p:cNvPr id="63491" name="Picture 6" descr="P124055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24750" y="5589588"/>
            <a:ext cx="1450975" cy="108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2" name="Picture 8" descr="P124066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11863" y="5589588"/>
            <a:ext cx="1450975" cy="108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3" name="Rectangle 6"/>
          <p:cNvSpPr>
            <a:spLocks noChangeArrowheads="1"/>
          </p:cNvSpPr>
          <p:nvPr/>
        </p:nvSpPr>
        <p:spPr bwMode="auto">
          <a:xfrm>
            <a:off x="755650" y="2782709"/>
            <a:ext cx="8066088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spcAft>
                <a:spcPct val="0"/>
              </a:spcAft>
              <a:buFontTx/>
              <a:buChar char="•"/>
            </a:pPr>
            <a:r>
              <a:rPr lang="pt-PT" sz="2000" dirty="0">
                <a:solidFill>
                  <a:schemeClr val="tx1"/>
                </a:solidFill>
              </a:rPr>
              <a:t>Presta </a:t>
            </a:r>
            <a:r>
              <a:rPr lang="pt-PT" sz="2000" b="1" dirty="0">
                <a:solidFill>
                  <a:schemeClr val="tx1"/>
                </a:solidFill>
              </a:rPr>
              <a:t>assistência humanitária à população</a:t>
            </a:r>
            <a:r>
              <a:rPr lang="pt-PT" sz="2000" dirty="0">
                <a:solidFill>
                  <a:schemeClr val="tx1"/>
                </a:solidFill>
              </a:rPr>
              <a:t>;</a:t>
            </a:r>
          </a:p>
          <a:p>
            <a:pPr>
              <a:lnSpc>
                <a:spcPct val="150000"/>
              </a:lnSpc>
              <a:spcAft>
                <a:spcPct val="0"/>
              </a:spcAft>
              <a:buFontTx/>
              <a:buNone/>
            </a:pPr>
            <a:endParaRPr lang="pt-PT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  <a:spcAft>
                <a:spcPct val="0"/>
              </a:spcAft>
              <a:buFontTx/>
              <a:buChar char="•"/>
            </a:pPr>
            <a:r>
              <a:rPr lang="pt-PT" sz="2000" dirty="0">
                <a:solidFill>
                  <a:schemeClr val="tx1"/>
                </a:solidFill>
              </a:rPr>
              <a:t>Possui </a:t>
            </a:r>
            <a:r>
              <a:rPr lang="pt-PT" sz="2000" b="1" dirty="0">
                <a:solidFill>
                  <a:schemeClr val="tx1"/>
                </a:solidFill>
              </a:rPr>
              <a:t>especial dever de colaboração </a:t>
            </a:r>
            <a:r>
              <a:rPr lang="pt-PT" sz="2000" dirty="0">
                <a:solidFill>
                  <a:schemeClr val="tx1"/>
                </a:solidFill>
              </a:rPr>
              <a:t>com a Proteção Civil nos “domínios da </a:t>
            </a:r>
            <a:r>
              <a:rPr lang="pt-PT" sz="2000" b="1" dirty="0">
                <a:solidFill>
                  <a:schemeClr val="tx1"/>
                </a:solidFill>
              </a:rPr>
              <a:t>intervenção, apoio, socorro e assistência sanitária e social</a:t>
            </a:r>
            <a:r>
              <a:rPr lang="pt-PT" sz="2000" dirty="0">
                <a:solidFill>
                  <a:schemeClr val="tx1"/>
                </a:solidFill>
              </a:rPr>
              <a:t>”.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/>
      <p:bldP spid="6349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Text Box 9"/>
          <p:cNvSpPr txBox="1">
            <a:spLocks noChangeArrowheads="1"/>
          </p:cNvSpPr>
          <p:nvPr/>
        </p:nvSpPr>
        <p:spPr bwMode="auto">
          <a:xfrm>
            <a:off x="422275" y="1265238"/>
            <a:ext cx="30321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b="1" dirty="0"/>
              <a:t>Agentes de Proteção Civil</a:t>
            </a:r>
          </a:p>
        </p:txBody>
      </p:sp>
      <p:sp>
        <p:nvSpPr>
          <p:cNvPr id="65538" name="Text Box 9"/>
          <p:cNvSpPr txBox="1">
            <a:spLocks noChangeArrowheads="1"/>
          </p:cNvSpPr>
          <p:nvPr/>
        </p:nvSpPr>
        <p:spPr bwMode="auto">
          <a:xfrm>
            <a:off x="468313" y="1773238"/>
            <a:ext cx="8064500" cy="74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175">
              <a:spcAft>
                <a:spcPct val="60000"/>
              </a:spcAft>
              <a:buFontTx/>
              <a:buNone/>
            </a:pPr>
            <a:r>
              <a:rPr lang="pt-PT" altLang="pt-PT" b="1" dirty="0">
                <a:solidFill>
                  <a:srgbClr val="0070C0"/>
                </a:solidFill>
              </a:rPr>
              <a:t>Corpo Operacional do SANAS Madeira</a:t>
            </a:r>
            <a:endParaRPr lang="pt-PT" b="1" dirty="0">
              <a:solidFill>
                <a:srgbClr val="0070C0"/>
              </a:solidFill>
            </a:endParaRPr>
          </a:p>
          <a:p>
            <a:pPr marL="3175">
              <a:spcAft>
                <a:spcPct val="60000"/>
              </a:spcAft>
              <a:buFontTx/>
              <a:buNone/>
            </a:pPr>
            <a:r>
              <a:rPr lang="pt-PT" sz="1400" b="1" dirty="0">
                <a:solidFill>
                  <a:schemeClr val="tx1"/>
                </a:solidFill>
              </a:rPr>
              <a:t>Missão e Atribuições </a:t>
            </a:r>
            <a:r>
              <a:rPr lang="pt-PT" sz="1400" dirty="0">
                <a:solidFill>
                  <a:schemeClr val="tx1"/>
                </a:solidFill>
              </a:rPr>
              <a:t>(no âmbito da Proteção Civil)</a:t>
            </a:r>
          </a:p>
        </p:txBody>
      </p:sp>
      <p:pic>
        <p:nvPicPr>
          <p:cNvPr id="65539" name="Picture 19" descr="ANd9GcTMZ_Fj79jnM86SfXnnaVlVVm6C62ywLNsttMOi7RDhcQwLVD9J"/>
          <p:cNvPicPr>
            <a:picLocks noChangeAspect="1" noChangeArrowheads="1"/>
          </p:cNvPicPr>
          <p:nvPr/>
        </p:nvPicPr>
        <p:blipFill>
          <a:blip r:embed="rId3"/>
          <a:srcRect l="3795" t="5585" r="5078" b="6859"/>
          <a:stretch>
            <a:fillRect/>
          </a:stretch>
        </p:blipFill>
        <p:spPr bwMode="auto">
          <a:xfrm>
            <a:off x="3419475" y="5373688"/>
            <a:ext cx="1871663" cy="122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0" name="Picture 7" descr="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5373688"/>
            <a:ext cx="2852737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1" name="Picture 9" descr="dn010130030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64163" y="5445125"/>
            <a:ext cx="1946275" cy="117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2" name="Rectangle 7"/>
          <p:cNvSpPr>
            <a:spLocks noChangeArrowheads="1"/>
          </p:cNvSpPr>
          <p:nvPr/>
        </p:nvSpPr>
        <p:spPr bwMode="auto">
          <a:xfrm>
            <a:off x="755650" y="3268832"/>
            <a:ext cx="806608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spcAft>
                <a:spcPct val="0"/>
              </a:spcAft>
              <a:buFontTx/>
              <a:buNone/>
            </a:pPr>
            <a:r>
              <a:rPr lang="pt-PT" sz="2000" dirty="0">
                <a:solidFill>
                  <a:schemeClr val="tx1"/>
                </a:solidFill>
              </a:rPr>
              <a:t>Possui </a:t>
            </a:r>
            <a:r>
              <a:rPr lang="pt-PT" sz="2000" b="1" dirty="0">
                <a:solidFill>
                  <a:schemeClr val="tx1"/>
                </a:solidFill>
              </a:rPr>
              <a:t>especial dever de colaboração </a:t>
            </a:r>
            <a:r>
              <a:rPr lang="pt-PT" sz="2000" dirty="0">
                <a:solidFill>
                  <a:schemeClr val="tx1"/>
                </a:solidFill>
              </a:rPr>
              <a:t>com a Proteção Civil “no domínio do </a:t>
            </a:r>
            <a:r>
              <a:rPr lang="pt-PT" sz="2000" b="1" dirty="0">
                <a:solidFill>
                  <a:schemeClr val="tx1"/>
                </a:solidFill>
              </a:rPr>
              <a:t>socorro a náufragos e buscas subaquáticas</a:t>
            </a:r>
            <a:r>
              <a:rPr lang="pt-PT" sz="2000" dirty="0">
                <a:solidFill>
                  <a:schemeClr val="tx1"/>
                </a:solidFill>
              </a:rPr>
              <a:t>”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8" grpId="0"/>
      <p:bldP spid="6554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Text Box 9"/>
          <p:cNvSpPr txBox="1">
            <a:spLocks noChangeArrowheads="1"/>
          </p:cNvSpPr>
          <p:nvPr/>
        </p:nvSpPr>
        <p:spPr bwMode="auto">
          <a:xfrm>
            <a:off x="422275" y="1265238"/>
            <a:ext cx="30321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b="1"/>
              <a:t>Agentes de Proteção Civil</a:t>
            </a:r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468312" y="1773238"/>
            <a:ext cx="8352159" cy="293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175">
              <a:spcAft>
                <a:spcPct val="60000"/>
              </a:spcAft>
              <a:buFontTx/>
              <a:buNone/>
            </a:pPr>
            <a:r>
              <a:rPr lang="pt-PT" b="1" dirty="0">
                <a:solidFill>
                  <a:srgbClr val="0070C0"/>
                </a:solidFill>
              </a:rPr>
              <a:t>Forças Armadas - Comando Operacional da Madeira (COM)</a:t>
            </a:r>
          </a:p>
          <a:p>
            <a:pPr marL="3175">
              <a:lnSpc>
                <a:spcPct val="150000"/>
              </a:lnSpc>
              <a:spcAft>
                <a:spcPts val="600"/>
              </a:spcAft>
              <a:buFontTx/>
              <a:buNone/>
            </a:pPr>
            <a:r>
              <a:rPr lang="pt-PT" sz="1400" b="1" dirty="0">
                <a:solidFill>
                  <a:schemeClr val="tx1"/>
                </a:solidFill>
              </a:rPr>
              <a:t>Missão e Atribuições </a:t>
            </a:r>
            <a:r>
              <a:rPr lang="pt-PT" sz="1400" dirty="0">
                <a:solidFill>
                  <a:schemeClr val="tx1"/>
                </a:solidFill>
              </a:rPr>
              <a:t>(no âmbito da Proteção Civil)</a:t>
            </a:r>
          </a:p>
          <a:p>
            <a:pPr marL="3175">
              <a:lnSpc>
                <a:spcPct val="150000"/>
              </a:lnSpc>
              <a:spcAft>
                <a:spcPts val="1200"/>
              </a:spcAft>
            </a:pPr>
            <a:r>
              <a:rPr lang="pt-PT" sz="1600" dirty="0">
                <a:solidFill>
                  <a:schemeClr val="tx1"/>
                </a:solidFill>
              </a:rPr>
              <a:t>O Comando Operacional da Madeira (COM) tem como missão efetuar o planeamento, o treino operacional conjunto e o emprego operacional das forças e meios que lhe sejam atribuídos.</a:t>
            </a:r>
          </a:p>
          <a:p>
            <a:pPr marL="3175">
              <a:lnSpc>
                <a:spcPct val="150000"/>
              </a:lnSpc>
              <a:spcAft>
                <a:spcPts val="600"/>
              </a:spcAft>
            </a:pPr>
            <a:r>
              <a:rPr lang="pt-PT" sz="1600" dirty="0">
                <a:solidFill>
                  <a:schemeClr val="tx1"/>
                </a:solidFill>
              </a:rPr>
              <a:t>Planear, treinar e coordenar a colaboração das Forças Armadas no âmbito da proteção civil.</a:t>
            </a:r>
          </a:p>
        </p:txBody>
      </p:sp>
      <p:pic>
        <p:nvPicPr>
          <p:cNvPr id="6" name="Picture 4" descr="com_rescaldo_0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57925" y="4692650"/>
            <a:ext cx="2886075" cy="216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madeira%282%2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49613" y="4689475"/>
            <a:ext cx="3008312" cy="216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8" descr="07_20120719_desalojados-no-rg3-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689475"/>
            <a:ext cx="3249613" cy="216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4"/>
          <p:cNvSpPr>
            <a:spLocks noChangeArrowheads="1"/>
          </p:cNvSpPr>
          <p:nvPr/>
        </p:nvSpPr>
        <p:spPr bwMode="auto">
          <a:xfrm>
            <a:off x="649288" y="1603375"/>
            <a:ext cx="6731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spcBef>
                <a:spcPct val="50000"/>
              </a:spcBef>
              <a:spcAft>
                <a:spcPct val="0"/>
              </a:spcAft>
            </a:pPr>
            <a:r>
              <a:rPr lang="pt-PT" sz="2000">
                <a:solidFill>
                  <a:schemeClr val="tx1"/>
                </a:solidFill>
              </a:rPr>
              <a:t>Patrulhamento e vigilância da floresta (incêndios);</a:t>
            </a:r>
          </a:p>
          <a:p>
            <a:pPr marL="285750" indent="-285750">
              <a:spcBef>
                <a:spcPct val="50000"/>
              </a:spcBef>
              <a:spcAft>
                <a:spcPct val="0"/>
              </a:spcAft>
            </a:pPr>
            <a:r>
              <a:rPr lang="pt-PT" sz="2000">
                <a:solidFill>
                  <a:schemeClr val="tx1"/>
                </a:solidFill>
              </a:rPr>
              <a:t>Busca e salvamento;</a:t>
            </a:r>
          </a:p>
          <a:p>
            <a:pPr marL="285750" indent="-285750">
              <a:spcBef>
                <a:spcPct val="50000"/>
              </a:spcBef>
              <a:spcAft>
                <a:spcPct val="0"/>
              </a:spcAft>
            </a:pPr>
            <a:r>
              <a:rPr lang="pt-PT" sz="2000">
                <a:solidFill>
                  <a:schemeClr val="tx1"/>
                </a:solidFill>
              </a:rPr>
              <a:t>Fornecimento temporário de alojamento;</a:t>
            </a:r>
          </a:p>
        </p:txBody>
      </p:sp>
      <p:sp>
        <p:nvSpPr>
          <p:cNvPr id="69640" name="Text Box 9"/>
          <p:cNvSpPr txBox="1">
            <a:spLocks noChangeArrowheads="1"/>
          </p:cNvSpPr>
          <p:nvPr/>
        </p:nvSpPr>
        <p:spPr bwMode="auto">
          <a:xfrm>
            <a:off x="387350" y="1109663"/>
            <a:ext cx="274947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b="1"/>
              <a:t>Zona Militar da Madeira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755650" y="3646428"/>
            <a:ext cx="50053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spcBef>
                <a:spcPct val="50000"/>
              </a:spcBef>
              <a:spcAft>
                <a:spcPct val="0"/>
              </a:spcAft>
            </a:pPr>
            <a:r>
              <a:rPr lang="pt-PT" sz="2000">
                <a:solidFill>
                  <a:schemeClr val="tx1"/>
                </a:solidFill>
              </a:rPr>
              <a:t>Reconhecimento e evacuação marítima;</a:t>
            </a: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493713" y="3173353"/>
            <a:ext cx="192071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sz="2000" b="1"/>
              <a:t>Zona Marítima</a:t>
            </a: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732219" y="5186528"/>
            <a:ext cx="5005388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spcBef>
                <a:spcPct val="50000"/>
              </a:spcBef>
              <a:spcAft>
                <a:spcPct val="0"/>
              </a:spcAft>
            </a:pPr>
            <a:r>
              <a:rPr lang="pt-PT" sz="2000">
                <a:solidFill>
                  <a:schemeClr val="tx1"/>
                </a:solidFill>
              </a:rPr>
              <a:t>Vigilância e reconhecimento aéreo;</a:t>
            </a:r>
          </a:p>
          <a:p>
            <a:pPr marL="285750" indent="-285750">
              <a:spcBef>
                <a:spcPct val="50000"/>
              </a:spcBef>
              <a:spcAft>
                <a:spcPct val="0"/>
              </a:spcAft>
            </a:pPr>
            <a:r>
              <a:rPr lang="pt-PT" sz="2000">
                <a:solidFill>
                  <a:schemeClr val="tx1"/>
                </a:solidFill>
              </a:rPr>
              <a:t>Evacuação médica;</a:t>
            </a:r>
          </a:p>
        </p:txBody>
      </p:sp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470282" y="4713453"/>
            <a:ext cx="162416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sz="2000" b="1"/>
              <a:t>Força aérea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727" name="Text Box 31"/>
          <p:cNvSpPr txBox="1">
            <a:spLocks noChangeArrowheads="1"/>
          </p:cNvSpPr>
          <p:nvPr/>
        </p:nvSpPr>
        <p:spPr bwMode="auto">
          <a:xfrm>
            <a:off x="539750" y="2276475"/>
            <a:ext cx="82089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pt-PT" sz="2000">
                <a:solidFill>
                  <a:schemeClr val="tx1"/>
                </a:solidFill>
                <a:ea typeface="ヒラギノ角ゴ Pro W3"/>
                <a:cs typeface="ヒラギノ角ゴ Pro W3"/>
              </a:rPr>
              <a:t> A actividade desenvolvida pelo </a:t>
            </a:r>
            <a:r>
              <a:rPr lang="pt-PT" sz="2000" b="1">
                <a:solidFill>
                  <a:schemeClr val="tx1"/>
                </a:solidFill>
                <a:ea typeface="ヒラギノ角ゴ Pro W3"/>
                <a:cs typeface="ヒラギノ角ゴ Pro W3"/>
              </a:rPr>
              <a:t>ESTADO</a:t>
            </a:r>
            <a:r>
              <a:rPr lang="pt-PT" sz="2000">
                <a:solidFill>
                  <a:schemeClr val="tx1"/>
                </a:solidFill>
                <a:ea typeface="ヒラギノ角ゴ Pro W3"/>
                <a:cs typeface="ヒラギノ角ゴ Pro W3"/>
              </a:rPr>
              <a:t> e pelos  </a:t>
            </a:r>
            <a:r>
              <a:rPr lang="pt-PT" sz="2000" b="1">
                <a:solidFill>
                  <a:schemeClr val="tx1"/>
                </a:solidFill>
                <a:ea typeface="ヒラギノ角ゴ Pro W3"/>
                <a:cs typeface="ヒラギノ角ゴ Pro W3"/>
              </a:rPr>
              <a:t>CIDADÃOS  </a:t>
            </a:r>
            <a:r>
              <a:rPr lang="pt-PT" sz="2000">
                <a:solidFill>
                  <a:schemeClr val="tx1"/>
                </a:solidFill>
                <a:ea typeface="ヒラギノ角ゴ Pro W3"/>
                <a:cs typeface="ヒラギノ角ゴ Pro W3"/>
              </a:rPr>
              <a:t>com a   finalidade de:</a:t>
            </a:r>
          </a:p>
        </p:txBody>
      </p:sp>
      <p:sp>
        <p:nvSpPr>
          <p:cNvPr id="285735" name="AutoShape 39"/>
          <p:cNvSpPr>
            <a:spLocks noChangeArrowheads="1"/>
          </p:cNvSpPr>
          <p:nvPr/>
        </p:nvSpPr>
        <p:spPr bwMode="auto">
          <a:xfrm>
            <a:off x="827088" y="4005263"/>
            <a:ext cx="935037" cy="2519362"/>
          </a:xfrm>
          <a:prstGeom prst="cube">
            <a:avLst>
              <a:gd name="adj" fmla="val 25000"/>
            </a:avLst>
          </a:prstGeom>
          <a:solidFill>
            <a:srgbClr val="0000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>
              <a:spcAft>
                <a:spcPct val="0"/>
              </a:spcAft>
              <a:buFontTx/>
              <a:buNone/>
            </a:pPr>
            <a:r>
              <a:rPr lang="pt-PT" sz="2800" b="1">
                <a:solidFill>
                  <a:srgbClr val="FF6600"/>
                </a:solidFill>
                <a:latin typeface="Comic Sans MS" pitchFamily="66" charset="0"/>
                <a:ea typeface="ヒラギノ角ゴ Pro W3"/>
                <a:cs typeface="ヒラギノ角ゴ Pro W3"/>
              </a:rPr>
              <a:t>PREVENIR</a:t>
            </a:r>
          </a:p>
        </p:txBody>
      </p:sp>
      <p:sp>
        <p:nvSpPr>
          <p:cNvPr id="285736" name="AutoShape 40"/>
          <p:cNvSpPr>
            <a:spLocks noChangeArrowheads="1"/>
          </p:cNvSpPr>
          <p:nvPr/>
        </p:nvSpPr>
        <p:spPr bwMode="auto">
          <a:xfrm>
            <a:off x="2987675" y="4005263"/>
            <a:ext cx="935038" cy="2519362"/>
          </a:xfrm>
          <a:prstGeom prst="cube">
            <a:avLst>
              <a:gd name="adj" fmla="val 25000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>
              <a:spcAft>
                <a:spcPct val="0"/>
              </a:spcAft>
              <a:buFontTx/>
              <a:buNone/>
            </a:pPr>
            <a:r>
              <a:rPr lang="pt-PT" sz="2800" b="1">
                <a:solidFill>
                  <a:srgbClr val="008000"/>
                </a:solidFill>
                <a:latin typeface="Comic Sans MS" pitchFamily="66" charset="0"/>
                <a:ea typeface="ヒラギノ角ゴ Pro W3"/>
                <a:cs typeface="ヒラギノ角ゴ Pro W3"/>
              </a:rPr>
              <a:t>ATENUAR</a:t>
            </a:r>
          </a:p>
        </p:txBody>
      </p:sp>
      <p:sp>
        <p:nvSpPr>
          <p:cNvPr id="285737" name="AutoShape 41"/>
          <p:cNvSpPr>
            <a:spLocks noChangeArrowheads="1"/>
          </p:cNvSpPr>
          <p:nvPr/>
        </p:nvSpPr>
        <p:spPr bwMode="auto">
          <a:xfrm>
            <a:off x="5219700" y="4005263"/>
            <a:ext cx="935038" cy="2519362"/>
          </a:xfrm>
          <a:prstGeom prst="cube">
            <a:avLst>
              <a:gd name="adj" fmla="val 25000"/>
            </a:avLst>
          </a:prstGeom>
          <a:solidFill>
            <a:srgbClr val="008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>
              <a:spcAft>
                <a:spcPct val="0"/>
              </a:spcAft>
              <a:buFontTx/>
              <a:buNone/>
            </a:pPr>
            <a:r>
              <a:rPr lang="pt-PT" sz="2800" b="1">
                <a:solidFill>
                  <a:schemeClr val="bg1"/>
                </a:solidFill>
                <a:latin typeface="Comic Sans MS" pitchFamily="66" charset="0"/>
                <a:ea typeface="ヒラギノ角ゴ Pro W3"/>
                <a:cs typeface="ヒラギノ角ゴ Pro W3"/>
              </a:rPr>
              <a:t>SOCORRER</a:t>
            </a:r>
          </a:p>
        </p:txBody>
      </p:sp>
      <p:sp>
        <p:nvSpPr>
          <p:cNvPr id="285738" name="AutoShape 42"/>
          <p:cNvSpPr>
            <a:spLocks noChangeArrowheads="1"/>
          </p:cNvSpPr>
          <p:nvPr/>
        </p:nvSpPr>
        <p:spPr bwMode="auto">
          <a:xfrm>
            <a:off x="7308850" y="3933825"/>
            <a:ext cx="935038" cy="2519363"/>
          </a:xfrm>
          <a:prstGeom prst="cube">
            <a:avLst>
              <a:gd name="adj" fmla="val 25000"/>
            </a:avLst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>
              <a:spcAft>
                <a:spcPct val="0"/>
              </a:spcAft>
              <a:buFontTx/>
              <a:buNone/>
            </a:pPr>
            <a:r>
              <a:rPr lang="pt-PT" sz="2800" b="1">
                <a:solidFill>
                  <a:srgbClr val="3333FF"/>
                </a:solidFill>
                <a:latin typeface="Comic Sans MS" pitchFamily="66" charset="0"/>
                <a:ea typeface="ヒラギノ角ゴ Pro W3"/>
                <a:cs typeface="ヒラギノ角ゴ Pro W3"/>
              </a:rPr>
              <a:t>APOIAR</a:t>
            </a:r>
          </a:p>
        </p:txBody>
      </p:sp>
      <p:sp>
        <p:nvSpPr>
          <p:cNvPr id="285740" name="AutoShape 44"/>
          <p:cNvSpPr>
            <a:spLocks noChangeArrowheads="1"/>
          </p:cNvSpPr>
          <p:nvPr/>
        </p:nvSpPr>
        <p:spPr bwMode="auto">
          <a:xfrm>
            <a:off x="827088" y="3286125"/>
            <a:ext cx="7416800" cy="1008063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1D0995"/>
              </a:gs>
              <a:gs pos="100000">
                <a:srgbClr val="FF66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Aft>
                <a:spcPct val="0"/>
              </a:spcAft>
              <a:buFontTx/>
              <a:buNone/>
            </a:pPr>
            <a:r>
              <a:rPr lang="pt-PT" sz="3200" b="1">
                <a:solidFill>
                  <a:schemeClr val="tx1"/>
                </a:solidFill>
                <a:latin typeface="Comic Sans MS" pitchFamily="66" charset="0"/>
                <a:ea typeface="ヒラギノ角ゴ Pro W3"/>
                <a:cs typeface="ヒラギノ角ゴ Pro W3"/>
              </a:rPr>
              <a:t>Pilares da Protecção Civil</a:t>
            </a:r>
          </a:p>
        </p:txBody>
      </p:sp>
      <p:sp>
        <p:nvSpPr>
          <p:cNvPr id="29703" name="Text Box 3"/>
          <p:cNvSpPr txBox="1">
            <a:spLocks noChangeArrowheads="1"/>
          </p:cNvSpPr>
          <p:nvPr/>
        </p:nvSpPr>
        <p:spPr bwMode="auto">
          <a:xfrm>
            <a:off x="2555875" y="1268413"/>
            <a:ext cx="4032250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45720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pt-PT" sz="3200" b="1">
                <a:solidFill>
                  <a:schemeClr val="tx1"/>
                </a:solidFill>
              </a:rPr>
              <a:t>Proteção Civil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300"/>
                                        <p:tgtEl>
                                          <p:spTgt spid="2857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9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857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857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57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9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857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57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57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9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857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57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57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9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857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57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5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900"/>
                            </p:stCondLst>
                            <p:childTnLst>
                              <p:par>
                                <p:cTn id="3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57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5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285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5727" grpId="0" build="p" autoUpdateAnimBg="0"/>
      <p:bldP spid="285735" grpId="0" animBg="1"/>
      <p:bldP spid="285736" grpId="0" animBg="1"/>
      <p:bldP spid="285737" grpId="0" animBg="1"/>
      <p:bldP spid="285738" grpId="0" animBg="1"/>
      <p:bldP spid="28574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5" name="Picture 6" descr="Imagem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4438" y="2492375"/>
            <a:ext cx="3790950" cy="320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6" name="_s42087"/>
          <p:cNvSpPr>
            <a:spLocks noChangeArrowheads="1"/>
          </p:cNvSpPr>
          <p:nvPr/>
        </p:nvSpPr>
        <p:spPr bwMode="auto">
          <a:xfrm>
            <a:off x="3492500" y="1341438"/>
            <a:ext cx="5400675" cy="720725"/>
          </a:xfrm>
          <a:prstGeom prst="roundRect">
            <a:avLst>
              <a:gd name="adj" fmla="val 16667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>
              <a:spcAft>
                <a:spcPct val="0"/>
              </a:spcAft>
              <a:buFontTx/>
              <a:buNone/>
            </a:pPr>
            <a:r>
              <a:rPr lang="pt-PT" altLang="pt-PT" b="1">
                <a:solidFill>
                  <a:schemeClr val="tx1"/>
                </a:solidFill>
                <a:latin typeface="Verdana" pitchFamily="34" charset="0"/>
              </a:rPr>
              <a:t>Centro Integrado de Comunicações (CIC)</a:t>
            </a:r>
          </a:p>
        </p:txBody>
      </p:sp>
      <p:sp>
        <p:nvSpPr>
          <p:cNvPr id="72707" name="_s42087"/>
          <p:cNvSpPr>
            <a:spLocks noChangeArrowheads="1"/>
          </p:cNvSpPr>
          <p:nvPr/>
        </p:nvSpPr>
        <p:spPr bwMode="auto">
          <a:xfrm>
            <a:off x="395288" y="1341438"/>
            <a:ext cx="2590800" cy="720725"/>
          </a:xfrm>
          <a:prstGeom prst="roundRect">
            <a:avLst>
              <a:gd name="adj" fmla="val 16667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>
              <a:spcAft>
                <a:spcPct val="0"/>
              </a:spcAft>
              <a:buFontTx/>
              <a:buNone/>
            </a:pPr>
            <a:r>
              <a:rPr lang="pt-PT" altLang="pt-PT" sz="2000" b="1">
                <a:solidFill>
                  <a:schemeClr val="tx1"/>
                </a:solidFill>
                <a:latin typeface="Verdana" pitchFamily="34" charset="0"/>
              </a:rPr>
              <a:t>Central do 112</a:t>
            </a:r>
          </a:p>
        </p:txBody>
      </p:sp>
      <p:sp>
        <p:nvSpPr>
          <p:cNvPr id="72708" name="AutoShape 10"/>
          <p:cNvSpPr>
            <a:spLocks noChangeArrowheads="1"/>
          </p:cNvSpPr>
          <p:nvPr/>
        </p:nvSpPr>
        <p:spPr bwMode="auto">
          <a:xfrm>
            <a:off x="3059113" y="1484313"/>
            <a:ext cx="360362" cy="4318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spcAft>
                <a:spcPct val="0"/>
              </a:spcAft>
              <a:buFontTx/>
              <a:buNone/>
            </a:pPr>
            <a:endParaRPr lang="pt-PT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573773" y="1553344"/>
            <a:ext cx="8157603" cy="10668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0">
            <a:scrgbClr r="0" g="0" b="0"/>
          </a:lnRef>
          <a:fillRef idx="1002">
            <a:schemeClr val="dk2"/>
          </a:fillRef>
          <a:effectRef idx="0">
            <a:scrgbClr r="0" g="0" b="0"/>
          </a:effectRef>
          <a:fontRef idx="major"/>
        </p:style>
        <p:txBody>
          <a:bodyPr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pt-PT" sz="4100" b="1" dirty="0"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rPr>
              <a:t>Sistema de aviso e alerta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idx="1"/>
          </p:nvPr>
        </p:nvSpPr>
        <p:spPr>
          <a:xfrm>
            <a:off x="573088" y="2997200"/>
            <a:ext cx="8158162" cy="3584575"/>
          </a:xfrm>
          <a:solidFill>
            <a:schemeClr val="bg1"/>
          </a:solidFill>
          <a:extLst/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>
            <a:normAutofit lnSpcReduction="10000"/>
          </a:bodyPr>
          <a:lstStyle/>
          <a:p>
            <a:pPr marL="365125" indent="-255588" eaLnBrk="1" hangingPunct="1">
              <a:buFont typeface="Wingdings" pitchFamily="2" charset="2"/>
              <a:buNone/>
              <a:defRPr/>
            </a:pPr>
            <a:r>
              <a:rPr lang="pt-PT" sz="2000" b="1" dirty="0" smtClean="0"/>
              <a:t>EM SÍNTESE*:</a:t>
            </a:r>
          </a:p>
          <a:p>
            <a:pPr marL="365125" indent="-255588" eaLnBrk="1" hangingPunct="1">
              <a:buFont typeface="Wingdings" pitchFamily="2" charset="2"/>
              <a:buNone/>
              <a:defRPr/>
            </a:pPr>
            <a:endParaRPr lang="pt-PT" sz="2000" b="1" dirty="0" smtClean="0"/>
          </a:p>
          <a:p>
            <a:pPr marL="365125" indent="-255588" eaLnBrk="1" hangingPunct="1">
              <a:lnSpc>
                <a:spcPct val="150000"/>
              </a:lnSpc>
              <a:buFont typeface="Wingdings 3" pitchFamily="18" charset="2"/>
              <a:buChar char=""/>
              <a:defRPr/>
            </a:pPr>
            <a:r>
              <a:rPr lang="pt-PT" sz="2000" b="1" dirty="0" smtClean="0"/>
              <a:t>“AVISOS”</a:t>
            </a:r>
            <a:r>
              <a:rPr lang="pt-PT" sz="2000" dirty="0" smtClean="0"/>
              <a:t>  - refere-se a um fenómeno que pode criar perigo;</a:t>
            </a:r>
          </a:p>
          <a:p>
            <a:pPr marL="365125" indent="-255588" eaLnBrk="1" hangingPunct="1">
              <a:lnSpc>
                <a:spcPct val="150000"/>
              </a:lnSpc>
              <a:buFont typeface="Wingdings 3" pitchFamily="18" charset="2"/>
              <a:buChar char=""/>
              <a:defRPr/>
            </a:pPr>
            <a:r>
              <a:rPr lang="pt-PT" sz="2000" b="1" dirty="0" smtClean="0"/>
              <a:t>“ALERTAS”</a:t>
            </a:r>
            <a:r>
              <a:rPr lang="pt-PT" sz="2000" dirty="0" smtClean="0"/>
              <a:t> – está relacionado com as possíveis consequências desses fenómenos:</a:t>
            </a:r>
          </a:p>
          <a:p>
            <a:pPr lvl="3" eaLnBrk="1" hangingPunct="1">
              <a:lnSpc>
                <a:spcPct val="150000"/>
              </a:lnSpc>
              <a:buFont typeface="Wingdings 3" pitchFamily="18" charset="2"/>
              <a:buChar char=""/>
              <a:defRPr/>
            </a:pPr>
            <a:r>
              <a:rPr lang="pt-PT" sz="1400" dirty="0" smtClean="0"/>
              <a:t>À população – recomendações de autoproteção;</a:t>
            </a:r>
          </a:p>
          <a:p>
            <a:pPr lvl="3" eaLnBrk="1" hangingPunct="1">
              <a:lnSpc>
                <a:spcPct val="150000"/>
              </a:lnSpc>
              <a:buFont typeface="Wingdings 3" pitchFamily="18" charset="2"/>
              <a:buChar char=""/>
              <a:defRPr/>
            </a:pPr>
            <a:r>
              <a:rPr lang="pt-PT" sz="1400" dirty="0" smtClean="0"/>
              <a:t>Ao dispositivo – para que ajuste o seu nível de prontidão;</a:t>
            </a:r>
          </a:p>
          <a:p>
            <a:pPr lvl="3" eaLnBrk="1" hangingPunct="1">
              <a:lnSpc>
                <a:spcPct val="150000"/>
              </a:lnSpc>
              <a:buFont typeface="Wingdings 3" pitchFamily="18" charset="2"/>
              <a:buNone/>
              <a:defRPr/>
            </a:pPr>
            <a:endParaRPr lang="pt-PT" sz="1400" dirty="0" smtClean="0"/>
          </a:p>
          <a:p>
            <a:pPr marL="365125" indent="-255588" eaLnBrk="1" hangingPunct="1">
              <a:lnSpc>
                <a:spcPct val="150000"/>
              </a:lnSpc>
              <a:buFont typeface="Wingdings 3" pitchFamily="18" charset="2"/>
              <a:buChar char=""/>
              <a:defRPr/>
            </a:pPr>
            <a:r>
              <a:rPr lang="pt-PT" sz="1400" b="1" dirty="0" smtClean="0"/>
              <a:t>* Conclusão do esclarecimento da ANPC de Agosto de 2009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tângulo 1"/>
          <p:cNvSpPr>
            <a:spLocks noChangeArrowheads="1"/>
          </p:cNvSpPr>
          <p:nvPr/>
        </p:nvSpPr>
        <p:spPr bwMode="auto">
          <a:xfrm>
            <a:off x="2339975" y="4868863"/>
            <a:ext cx="65341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sz="2000" b="1"/>
              <a:t>Avisos meteorológicos e medidas de autoproteção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grayscl/>
          </a:blip>
          <a:srcRect l="-1" r="2448"/>
          <a:stretch/>
        </p:blipFill>
        <p:spPr bwMode="auto">
          <a:xfrm>
            <a:off x="971550" y="1484313"/>
            <a:ext cx="3076575" cy="30035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Text Box 9"/>
          <p:cNvSpPr txBox="1">
            <a:spLocks noChangeArrowheads="1"/>
          </p:cNvSpPr>
          <p:nvPr/>
        </p:nvSpPr>
        <p:spPr bwMode="auto">
          <a:xfrm>
            <a:off x="422275" y="1265238"/>
            <a:ext cx="57673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b="1"/>
              <a:t>Avisos meteorológicos e medidas de autoproteção</a:t>
            </a:r>
          </a:p>
        </p:txBody>
      </p:sp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533400" y="1989138"/>
            <a:ext cx="8064500" cy="2297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175">
              <a:spcAft>
                <a:spcPct val="60000"/>
              </a:spcAft>
              <a:buFontTx/>
              <a:buNone/>
            </a:pPr>
            <a:r>
              <a:rPr lang="pt-PT"/>
              <a:t>Instituto Português do Mar e da Atmosfera e o Observatório Meteorológico do Funchal</a:t>
            </a:r>
            <a:r>
              <a:rPr lang="pt-PT">
                <a:solidFill>
                  <a:schemeClr val="tx1"/>
                </a:solidFill>
              </a:rPr>
              <a:t> </a:t>
            </a:r>
            <a:r>
              <a:rPr lang="pt-PT"/>
              <a:t>asseguram:</a:t>
            </a:r>
          </a:p>
          <a:p>
            <a:pPr marL="3175">
              <a:spcAft>
                <a:spcPct val="60000"/>
              </a:spcAft>
            </a:pPr>
            <a:r>
              <a:rPr lang="pt-PT" altLang="pt-PT" sz="1600" b="1">
                <a:solidFill>
                  <a:schemeClr val="tx1"/>
                </a:solidFill>
              </a:rPr>
              <a:t>Vigilância Meteorológica</a:t>
            </a:r>
            <a:r>
              <a:rPr lang="pt-PT" altLang="pt-PT" sz="1600">
                <a:solidFill>
                  <a:schemeClr val="tx1"/>
                </a:solidFill>
              </a:rPr>
              <a:t> </a:t>
            </a:r>
          </a:p>
          <a:p>
            <a:pPr marL="3175">
              <a:lnSpc>
                <a:spcPct val="150000"/>
              </a:lnSpc>
              <a:spcAft>
                <a:spcPct val="60000"/>
              </a:spcAft>
            </a:pPr>
            <a:r>
              <a:rPr lang="pt-PT" altLang="pt-PT" sz="1600" b="1">
                <a:solidFill>
                  <a:schemeClr val="tx1"/>
                </a:solidFill>
              </a:rPr>
              <a:t>Avisos Meteorológicos</a:t>
            </a:r>
            <a:r>
              <a:rPr lang="pt-PT" altLang="pt-PT" sz="1600">
                <a:solidFill>
                  <a:schemeClr val="tx1"/>
                </a:solidFill>
              </a:rPr>
              <a:t> – sempre que se prevê ou se observam fenómenos meteorológicos adversos que possam causar danos ou prejuízos a diferentes níveis, dependendo da sua intensidade.</a:t>
            </a:r>
            <a:endParaRPr lang="pt-PT" altLang="pt-PT" sz="10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rredondar Retângulo em um Canto Diagonal 3"/>
          <p:cNvSpPr/>
          <p:nvPr/>
        </p:nvSpPr>
        <p:spPr>
          <a:xfrm>
            <a:off x="422275" y="1655763"/>
            <a:ext cx="2062163" cy="1046162"/>
          </a:xfrm>
          <a:prstGeom prst="round2DiagRect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defTabSz="457200">
              <a:spcAft>
                <a:spcPct val="0"/>
              </a:spcAft>
              <a:buFontTx/>
              <a:buNone/>
              <a:defRPr/>
            </a:pPr>
            <a:r>
              <a:rPr lang="pt-PT" sz="1600" b="1" dirty="0">
                <a:solidFill>
                  <a:prstClr val="black"/>
                </a:solidFill>
              </a:rPr>
              <a:t>Aviso Amarelo</a:t>
            </a:r>
          </a:p>
        </p:txBody>
      </p:sp>
      <p:sp>
        <p:nvSpPr>
          <p:cNvPr id="7" name="Arredondar Retângulo em um Canto Diagonal 6"/>
          <p:cNvSpPr/>
          <p:nvPr/>
        </p:nvSpPr>
        <p:spPr>
          <a:xfrm>
            <a:off x="426174" y="5229199"/>
            <a:ext cx="2060878" cy="1047135"/>
          </a:xfrm>
          <a:prstGeom prst="round2Diag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spcAft>
                <a:spcPct val="0"/>
              </a:spcAft>
              <a:buFontTx/>
              <a:buNone/>
              <a:defRPr/>
            </a:pPr>
            <a:r>
              <a:rPr lang="pt-PT" sz="1600" b="1" dirty="0">
                <a:solidFill>
                  <a:prstClr val="black"/>
                </a:solidFill>
              </a:rPr>
              <a:t>Aviso Vermelho</a:t>
            </a:r>
          </a:p>
        </p:txBody>
      </p:sp>
      <p:sp>
        <p:nvSpPr>
          <p:cNvPr id="9" name="Pentágono 8"/>
          <p:cNvSpPr/>
          <p:nvPr/>
        </p:nvSpPr>
        <p:spPr>
          <a:xfrm>
            <a:off x="2627313" y="1655763"/>
            <a:ext cx="928687" cy="1046162"/>
          </a:xfrm>
          <a:prstGeom prst="homePlate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defTabSz="457200">
              <a:spcAft>
                <a:spcPct val="0"/>
              </a:spcAft>
              <a:buFontTx/>
              <a:buNone/>
              <a:defRPr/>
            </a:pPr>
            <a:endParaRPr lang="pt-PT">
              <a:solidFill>
                <a:prstClr val="white"/>
              </a:solidFill>
            </a:endParaRPr>
          </a:p>
        </p:txBody>
      </p:sp>
      <p:sp>
        <p:nvSpPr>
          <p:cNvPr id="11" name="Pentágono 10"/>
          <p:cNvSpPr/>
          <p:nvPr/>
        </p:nvSpPr>
        <p:spPr>
          <a:xfrm>
            <a:off x="2631067" y="5229200"/>
            <a:ext cx="928271" cy="1047135"/>
          </a:xfrm>
          <a:prstGeom prst="homePlat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spcAft>
                <a:spcPct val="0"/>
              </a:spcAft>
              <a:buFontTx/>
              <a:buNone/>
              <a:defRPr/>
            </a:pPr>
            <a:endParaRPr lang="pt-PT">
              <a:solidFill>
                <a:prstClr val="white"/>
              </a:solidFill>
            </a:endParaRPr>
          </a:p>
        </p:txBody>
      </p:sp>
      <p:sp>
        <p:nvSpPr>
          <p:cNvPr id="8" name="Arredondar Retângulo em um Canto Diagonal 7"/>
          <p:cNvSpPr/>
          <p:nvPr/>
        </p:nvSpPr>
        <p:spPr>
          <a:xfrm>
            <a:off x="422275" y="3395663"/>
            <a:ext cx="2062163" cy="1046162"/>
          </a:xfrm>
          <a:prstGeom prst="round2Diag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spcAft>
                <a:spcPct val="0"/>
              </a:spcAft>
              <a:buFontTx/>
              <a:buNone/>
              <a:defRPr/>
            </a:pPr>
            <a:r>
              <a:rPr lang="pt-PT" sz="1600" b="1" dirty="0">
                <a:solidFill>
                  <a:prstClr val="black"/>
                </a:solidFill>
              </a:rPr>
              <a:t>Aviso Laranja</a:t>
            </a:r>
          </a:p>
        </p:txBody>
      </p:sp>
      <p:sp>
        <p:nvSpPr>
          <p:cNvPr id="13" name="Pentágono 12"/>
          <p:cNvSpPr/>
          <p:nvPr/>
        </p:nvSpPr>
        <p:spPr>
          <a:xfrm>
            <a:off x="2627313" y="3395663"/>
            <a:ext cx="928687" cy="1046162"/>
          </a:xfrm>
          <a:prstGeom prst="homePlat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spcAft>
                <a:spcPct val="0"/>
              </a:spcAft>
              <a:buFontTx/>
              <a:buNone/>
              <a:defRPr/>
            </a:pPr>
            <a:endParaRPr lang="pt-PT">
              <a:solidFill>
                <a:prstClr val="white"/>
              </a:solidFill>
            </a:endParaRPr>
          </a:p>
        </p:txBody>
      </p:sp>
      <p:sp>
        <p:nvSpPr>
          <p:cNvPr id="82955" name="CaixaDeTexto 13"/>
          <p:cNvSpPr txBox="1">
            <a:spLocks noChangeArrowheads="1"/>
          </p:cNvSpPr>
          <p:nvPr/>
        </p:nvSpPr>
        <p:spPr bwMode="auto">
          <a:xfrm>
            <a:off x="3759200" y="1684338"/>
            <a:ext cx="5153025" cy="90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defTabSz="457200">
              <a:spcAft>
                <a:spcPts val="600"/>
              </a:spcAft>
            </a:pPr>
            <a:r>
              <a:rPr lang="pt-PT" sz="1600" b="1">
                <a:solidFill>
                  <a:srgbClr val="17375E"/>
                </a:solidFill>
              </a:rPr>
              <a:t>Acompanhar a evolução das condições meteorológicas.</a:t>
            </a:r>
          </a:p>
          <a:p>
            <a:pPr marL="285750" indent="-285750" defTabSz="457200">
              <a:spcAft>
                <a:spcPts val="600"/>
              </a:spcAft>
            </a:pPr>
            <a:r>
              <a:rPr lang="pt-PT" sz="1600" b="1">
                <a:solidFill>
                  <a:schemeClr val="hlink"/>
                </a:solidFill>
              </a:rPr>
              <a:t>Seguir indicações do SRPC.</a:t>
            </a:r>
          </a:p>
        </p:txBody>
      </p:sp>
      <p:sp>
        <p:nvSpPr>
          <p:cNvPr id="16" name="CaixaDeTexto 15"/>
          <p:cNvSpPr txBox="1">
            <a:spLocks noChangeArrowheads="1"/>
          </p:cNvSpPr>
          <p:nvPr/>
        </p:nvSpPr>
        <p:spPr bwMode="auto">
          <a:xfrm>
            <a:off x="3760788" y="3303588"/>
            <a:ext cx="5151437" cy="122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defTabSz="457200">
              <a:spcAft>
                <a:spcPts val="600"/>
              </a:spcAft>
            </a:pPr>
            <a:r>
              <a:rPr lang="pt-PT" sz="1600" b="1">
                <a:solidFill>
                  <a:srgbClr val="17375E"/>
                </a:solidFill>
              </a:rPr>
              <a:t>Manter-se ao corrente da evolução das condições meteorológicas.</a:t>
            </a:r>
          </a:p>
          <a:p>
            <a:pPr marL="285750" indent="-285750" defTabSz="457200">
              <a:spcAft>
                <a:spcPts val="600"/>
              </a:spcAft>
            </a:pPr>
            <a:r>
              <a:rPr lang="pt-PT" sz="1600" b="1">
                <a:solidFill>
                  <a:schemeClr val="hlink"/>
                </a:solidFill>
              </a:rPr>
              <a:t>Seguir as orientações do SRPC.</a:t>
            </a:r>
          </a:p>
          <a:p>
            <a:pPr marL="285750" indent="-285750" defTabSz="457200">
              <a:spcAft>
                <a:spcPts val="600"/>
              </a:spcAft>
            </a:pPr>
            <a:r>
              <a:rPr lang="pt-PT" sz="1600" b="1">
                <a:solidFill>
                  <a:srgbClr val="17375E"/>
                </a:solidFill>
              </a:rPr>
              <a:t>Evitar locais de perigo. Manter-se abrigado.</a:t>
            </a:r>
          </a:p>
        </p:txBody>
      </p:sp>
      <p:sp>
        <p:nvSpPr>
          <p:cNvPr id="17" name="CaixaDeTexto 16"/>
          <p:cNvSpPr txBox="1">
            <a:spLocks noChangeArrowheads="1"/>
          </p:cNvSpPr>
          <p:nvPr/>
        </p:nvSpPr>
        <p:spPr bwMode="auto">
          <a:xfrm>
            <a:off x="3762375" y="5060950"/>
            <a:ext cx="5151438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defTabSz="457200">
              <a:spcAft>
                <a:spcPts val="600"/>
              </a:spcAft>
            </a:pPr>
            <a:r>
              <a:rPr lang="pt-PT" sz="1600" b="1">
                <a:solidFill>
                  <a:srgbClr val="17375E"/>
                </a:solidFill>
              </a:rPr>
              <a:t>Manter-se regularmente ao corrente da evolução das condições meteorológicas.</a:t>
            </a:r>
          </a:p>
          <a:p>
            <a:pPr marL="285750" indent="-285750" defTabSz="457200">
              <a:spcAft>
                <a:spcPts val="600"/>
              </a:spcAft>
            </a:pPr>
            <a:r>
              <a:rPr lang="pt-PT" sz="1600" b="1">
                <a:solidFill>
                  <a:schemeClr val="hlink"/>
                </a:solidFill>
              </a:rPr>
              <a:t>Seguir as orientações do SRPC.</a:t>
            </a:r>
          </a:p>
          <a:p>
            <a:pPr marL="285750" indent="-285750" defTabSz="457200">
              <a:spcAft>
                <a:spcPts val="600"/>
              </a:spcAft>
            </a:pPr>
            <a:r>
              <a:rPr lang="pt-PT" sz="1600" b="1">
                <a:solidFill>
                  <a:srgbClr val="17375E"/>
                </a:solidFill>
              </a:rPr>
              <a:t>Evitar locais de perigo e manter-se abrigado.</a:t>
            </a:r>
          </a:p>
          <a:p>
            <a:pPr marL="285750" indent="-285750" defTabSz="457200">
              <a:spcAft>
                <a:spcPts val="600"/>
              </a:spcAft>
            </a:pPr>
            <a:r>
              <a:rPr lang="pt-PT" sz="1600" b="1">
                <a:solidFill>
                  <a:srgbClr val="17375E"/>
                </a:solidFill>
              </a:rPr>
              <a:t>Evitar circular na via pública.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6" grpId="0"/>
      <p:bldP spid="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Text Box 9"/>
          <p:cNvSpPr txBox="1">
            <a:spLocks noChangeArrowheads="1"/>
          </p:cNvSpPr>
          <p:nvPr/>
        </p:nvSpPr>
        <p:spPr bwMode="auto">
          <a:xfrm>
            <a:off x="422275" y="1265238"/>
            <a:ext cx="41862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b="1"/>
              <a:t>Condições meteorológicas adversas</a:t>
            </a:r>
          </a:p>
        </p:txBody>
      </p:sp>
      <p:sp>
        <p:nvSpPr>
          <p:cNvPr id="84994" name="Text Box 9"/>
          <p:cNvSpPr txBox="1">
            <a:spLocks noChangeArrowheads="1"/>
          </p:cNvSpPr>
          <p:nvPr/>
        </p:nvSpPr>
        <p:spPr bwMode="auto">
          <a:xfrm>
            <a:off x="539750" y="1773238"/>
            <a:ext cx="8064500" cy="207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8925" indent="-285750">
              <a:spcAft>
                <a:spcPts val="600"/>
              </a:spcAft>
            </a:pPr>
            <a:r>
              <a:rPr lang="pt-PT"/>
              <a:t>Precipitação intensa e extrema</a:t>
            </a:r>
          </a:p>
          <a:p>
            <a:pPr marL="288925" indent="-285750">
              <a:spcAft>
                <a:spcPts val="600"/>
              </a:spcAft>
            </a:pPr>
            <a:r>
              <a:rPr lang="pt-PT"/>
              <a:t>Ventos</a:t>
            </a:r>
          </a:p>
          <a:p>
            <a:pPr marL="288925" indent="-285750">
              <a:spcAft>
                <a:spcPts val="600"/>
              </a:spcAft>
            </a:pPr>
            <a:r>
              <a:rPr lang="pt-PT"/>
              <a:t>Agitação Marítima</a:t>
            </a:r>
          </a:p>
          <a:p>
            <a:pPr marL="288925" indent="-285750">
              <a:spcAft>
                <a:spcPts val="600"/>
              </a:spcAft>
            </a:pPr>
            <a:r>
              <a:rPr lang="pt-PT" sz="1700" i="1"/>
              <a:t>Vagas de Frio*</a:t>
            </a:r>
          </a:p>
          <a:p>
            <a:pPr marL="288925" indent="-285750">
              <a:spcAft>
                <a:spcPts val="600"/>
              </a:spcAft>
            </a:pPr>
            <a:r>
              <a:rPr lang="pt-PT" sz="1700" i="1"/>
              <a:t>Ondas de Calor*</a:t>
            </a:r>
          </a:p>
          <a:p>
            <a:pPr marL="288925" indent="-285750">
              <a:spcAft>
                <a:spcPts val="600"/>
              </a:spcAft>
            </a:pPr>
            <a:r>
              <a:rPr lang="pt-PT" sz="1700" i="1"/>
              <a:t>Radiação UV*</a:t>
            </a:r>
          </a:p>
        </p:txBody>
      </p:sp>
      <p:sp>
        <p:nvSpPr>
          <p:cNvPr id="2" name="Retângulo 1"/>
          <p:cNvSpPr/>
          <p:nvPr/>
        </p:nvSpPr>
        <p:spPr>
          <a:xfrm>
            <a:off x="573088" y="3956050"/>
            <a:ext cx="8320087" cy="24749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3175">
              <a:lnSpc>
                <a:spcPct val="150000"/>
              </a:lnSpc>
              <a:spcAft>
                <a:spcPct val="60000"/>
              </a:spcAft>
              <a:buFontTx/>
              <a:buNone/>
              <a:defRPr/>
            </a:pPr>
            <a:r>
              <a:rPr lang="pt-PT" altLang="pt-PT" sz="1600" dirty="0">
                <a:solidFill>
                  <a:schemeClr val="tx1"/>
                </a:solidFill>
                <a:latin typeface="+mn-lt"/>
                <a:cs typeface="+mn-cs"/>
              </a:rPr>
              <a:t>Os Avisos são emitidos em relação às seguintes situações: vento forte, precipitação forte, queda de neve, trovoada, frio, calor, nevoeiro persistente e agitação marítima.</a:t>
            </a:r>
            <a:endParaRPr lang="pt-PT" altLang="pt-PT" sz="200" dirty="0">
              <a:solidFill>
                <a:schemeClr val="tx1"/>
              </a:solidFill>
              <a:latin typeface="+mn-lt"/>
              <a:cs typeface="+mn-cs"/>
            </a:endParaRPr>
          </a:p>
          <a:p>
            <a:pPr marL="3175">
              <a:lnSpc>
                <a:spcPct val="150000"/>
              </a:lnSpc>
              <a:spcAft>
                <a:spcPct val="60000"/>
              </a:spcAft>
              <a:buFontTx/>
              <a:buNone/>
              <a:defRPr/>
            </a:pPr>
            <a:endParaRPr lang="pt-PT" altLang="pt-PT" sz="1050" dirty="0">
              <a:solidFill>
                <a:schemeClr val="tx1"/>
              </a:solidFill>
              <a:latin typeface="+mn-lt"/>
              <a:cs typeface="+mn-cs"/>
            </a:endParaRPr>
          </a:p>
          <a:p>
            <a:pPr marL="3175">
              <a:lnSpc>
                <a:spcPct val="150000"/>
              </a:lnSpc>
              <a:spcAft>
                <a:spcPct val="60000"/>
              </a:spcAft>
              <a:buFontTx/>
              <a:buNone/>
              <a:defRPr/>
            </a:pPr>
            <a:r>
              <a:rPr lang="pt-PT" altLang="pt-PT" sz="1600" dirty="0">
                <a:solidFill>
                  <a:schemeClr val="tx1"/>
                </a:solidFill>
                <a:latin typeface="+mn-lt"/>
                <a:cs typeface="+mn-cs"/>
              </a:rPr>
              <a:t>Os Avisos são emitidos à escala distrital e Regiões Autónomas, para diferentes parâmetros meteorológicas, segundo uma </a:t>
            </a:r>
            <a:r>
              <a:rPr lang="pt-PT" altLang="pt-PT" sz="1600" b="1" dirty="0">
                <a:solidFill>
                  <a:schemeClr val="tx1"/>
                </a:solidFill>
                <a:latin typeface="+mn-lt"/>
                <a:cs typeface="+mn-cs"/>
              </a:rPr>
              <a:t>tabela de cores</a:t>
            </a:r>
            <a:r>
              <a:rPr lang="pt-PT" altLang="pt-PT" sz="1600" dirty="0">
                <a:solidFill>
                  <a:schemeClr val="tx1"/>
                </a:solidFill>
                <a:latin typeface="+mn-lt"/>
                <a:cs typeface="+mn-cs"/>
              </a:rPr>
              <a:t>, que reflete o </a:t>
            </a:r>
            <a:r>
              <a:rPr lang="pt-PT" altLang="pt-PT" sz="1600" b="1" dirty="0">
                <a:solidFill>
                  <a:schemeClr val="tx1"/>
                </a:solidFill>
                <a:latin typeface="+mn-lt"/>
                <a:cs typeface="+mn-cs"/>
              </a:rPr>
              <a:t>grau de intensidade</a:t>
            </a:r>
            <a:r>
              <a:rPr lang="pt-PT" altLang="pt-PT" sz="1600" dirty="0">
                <a:solidFill>
                  <a:schemeClr val="tx1"/>
                </a:solidFill>
                <a:latin typeface="+mn-lt"/>
                <a:cs typeface="+mn-cs"/>
              </a:rPr>
              <a:t> do fenómeno.</a:t>
            </a:r>
          </a:p>
        </p:txBody>
      </p:sp>
      <p:pic>
        <p:nvPicPr>
          <p:cNvPr id="8499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92950" y="2032000"/>
            <a:ext cx="1209675" cy="16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747" y="1196752"/>
            <a:ext cx="5905500" cy="368617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96820709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Text Box 9"/>
          <p:cNvSpPr txBox="1">
            <a:spLocks noChangeArrowheads="1"/>
          </p:cNvSpPr>
          <p:nvPr/>
        </p:nvSpPr>
        <p:spPr bwMode="auto">
          <a:xfrm>
            <a:off x="422275" y="1265238"/>
            <a:ext cx="41862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b="1"/>
              <a:t>Condições meteorológicas adversas</a:t>
            </a:r>
          </a:p>
        </p:txBody>
      </p:sp>
      <p:sp>
        <p:nvSpPr>
          <p:cNvPr id="89090" name="Text Box 9"/>
          <p:cNvSpPr txBox="1">
            <a:spLocks noChangeArrowheads="1"/>
          </p:cNvSpPr>
          <p:nvPr/>
        </p:nvSpPr>
        <p:spPr bwMode="auto">
          <a:xfrm>
            <a:off x="539750" y="1773238"/>
            <a:ext cx="8064500" cy="442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8925" indent="-285750">
              <a:spcAft>
                <a:spcPts val="600"/>
              </a:spcAft>
            </a:pPr>
            <a:r>
              <a:rPr lang="pt-PT"/>
              <a:t>Precipitação intensa e extrema</a:t>
            </a:r>
          </a:p>
        </p:txBody>
      </p:sp>
      <p:pic>
        <p:nvPicPr>
          <p:cNvPr id="8909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40650" y="765175"/>
            <a:ext cx="1209675" cy="16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539750" y="2386013"/>
            <a:ext cx="8064500" cy="275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175">
              <a:spcAft>
                <a:spcPts val="600"/>
              </a:spcAft>
              <a:buFontTx/>
              <a:buNone/>
              <a:defRPr/>
            </a:pPr>
            <a:r>
              <a:rPr lang="pt-PT" b="1" dirty="0">
                <a:solidFill>
                  <a:srgbClr val="C00000"/>
                </a:solidFill>
              </a:rPr>
              <a:t>Provocam</a:t>
            </a:r>
          </a:p>
          <a:p>
            <a:pPr marL="346075" indent="-342900">
              <a:buFont typeface="Arial" panose="020B0604020202020204" pitchFamily="34" charset="0"/>
              <a:buChar char="•"/>
              <a:defRPr/>
            </a:pPr>
            <a:r>
              <a:rPr lang="pt-PT" dirty="0"/>
              <a:t>Subida rápida do caudal das ribeiras e </a:t>
            </a:r>
            <a:r>
              <a:rPr lang="pt-PT" i="1" dirty="0"/>
              <a:t>flash </a:t>
            </a:r>
            <a:r>
              <a:rPr lang="pt-PT" i="1" dirty="0" err="1"/>
              <a:t>floods</a:t>
            </a:r>
            <a:r>
              <a:rPr lang="pt-PT" dirty="0"/>
              <a:t>;</a:t>
            </a:r>
          </a:p>
          <a:p>
            <a:pPr marL="346075" indent="-342900">
              <a:buFont typeface="Arial" panose="020B0604020202020204" pitchFamily="34" charset="0"/>
              <a:buChar char="•"/>
              <a:defRPr/>
            </a:pPr>
            <a:r>
              <a:rPr lang="pt-PT" dirty="0"/>
              <a:t>Movimentos de massa nas vertentes;</a:t>
            </a:r>
          </a:p>
          <a:p>
            <a:pPr marL="346075" indent="-342900">
              <a:buFont typeface="Arial" panose="020B0604020202020204" pitchFamily="34" charset="0"/>
              <a:buChar char="•"/>
              <a:defRPr/>
            </a:pPr>
            <a:r>
              <a:rPr lang="pt-PT" dirty="0"/>
              <a:t>Fluxos de detritos;</a:t>
            </a:r>
          </a:p>
          <a:p>
            <a:pPr marL="346075" indent="-342900">
              <a:buFont typeface="Arial" panose="020B0604020202020204" pitchFamily="34" charset="0"/>
              <a:buChar char="•"/>
              <a:defRPr/>
            </a:pPr>
            <a:r>
              <a:rPr lang="pt-PT" dirty="0"/>
              <a:t>Inundação de casas e garagens;</a:t>
            </a:r>
          </a:p>
          <a:p>
            <a:pPr marL="346075" indent="-342900">
              <a:buFont typeface="Arial" panose="020B0604020202020204" pitchFamily="34" charset="0"/>
              <a:buChar char="•"/>
              <a:defRPr/>
            </a:pPr>
            <a:r>
              <a:rPr lang="pt-PT" dirty="0"/>
              <a:t>Dificuldade de circulação automóvel.</a:t>
            </a:r>
          </a:p>
        </p:txBody>
      </p:sp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7538" y="5715000"/>
            <a:ext cx="1533525" cy="10175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7680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48600" y="4876800"/>
            <a:ext cx="1231900" cy="18557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76805" name="Picture 5" descr="http://madeiraislanddirect.com/blog/wp-content/uploads/2010/03/serradeaguastromfebruary201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48375" y="5570538"/>
            <a:ext cx="1701800" cy="1162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76806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59113" y="5853113"/>
            <a:ext cx="1271587" cy="879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Text Box 9"/>
          <p:cNvSpPr txBox="1">
            <a:spLocks noChangeArrowheads="1"/>
          </p:cNvSpPr>
          <p:nvPr/>
        </p:nvSpPr>
        <p:spPr bwMode="auto">
          <a:xfrm>
            <a:off x="422275" y="1265238"/>
            <a:ext cx="41862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b="1"/>
              <a:t>Condições meteorológicas adversas</a:t>
            </a:r>
          </a:p>
        </p:txBody>
      </p:sp>
      <p:sp>
        <p:nvSpPr>
          <p:cNvPr id="91138" name="Text Box 9"/>
          <p:cNvSpPr txBox="1">
            <a:spLocks noChangeArrowheads="1"/>
          </p:cNvSpPr>
          <p:nvPr/>
        </p:nvSpPr>
        <p:spPr bwMode="auto">
          <a:xfrm>
            <a:off x="539750" y="1773238"/>
            <a:ext cx="8064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0975" indent="-177800">
              <a:spcAft>
                <a:spcPts val="600"/>
              </a:spcAft>
            </a:pPr>
            <a:r>
              <a:rPr lang="pt-PT"/>
              <a:t>Precipitação intensa e extrema</a:t>
            </a:r>
          </a:p>
        </p:txBody>
      </p:sp>
      <p:pic>
        <p:nvPicPr>
          <p:cNvPr id="9113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40650" y="765175"/>
            <a:ext cx="1209675" cy="16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140" name="Text Box 9"/>
          <p:cNvSpPr txBox="1">
            <a:spLocks noChangeArrowheads="1"/>
          </p:cNvSpPr>
          <p:nvPr/>
        </p:nvSpPr>
        <p:spPr bwMode="auto">
          <a:xfrm>
            <a:off x="539750" y="2386013"/>
            <a:ext cx="8208963" cy="2339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175">
              <a:spcAft>
                <a:spcPts val="600"/>
              </a:spcAft>
              <a:buFontTx/>
              <a:buNone/>
            </a:pPr>
            <a:r>
              <a:rPr lang="pt-PT" b="1" dirty="0">
                <a:solidFill>
                  <a:srgbClr val="0070C0"/>
                </a:solidFill>
              </a:rPr>
              <a:t>Autoproteção</a:t>
            </a:r>
          </a:p>
          <a:p>
            <a:pPr marL="3175">
              <a:lnSpc>
                <a:spcPct val="150000"/>
              </a:lnSpc>
            </a:pPr>
            <a:r>
              <a:rPr lang="pt-PT" dirty="0"/>
              <a:t>Esteja atento aos </a:t>
            </a:r>
            <a:r>
              <a:rPr lang="pt-PT" b="1" dirty="0"/>
              <a:t>avisos e recomendações </a:t>
            </a:r>
            <a:r>
              <a:rPr lang="pt-PT" dirty="0"/>
              <a:t>das autoridades competentes, mantendo-se informado do evoluir da situação. </a:t>
            </a:r>
          </a:p>
          <a:p>
            <a:pPr marL="3175">
              <a:lnSpc>
                <a:spcPct val="150000"/>
              </a:lnSpc>
            </a:pPr>
            <a:r>
              <a:rPr lang="pt-PT" dirty="0"/>
              <a:t>Em caso de inundação no interior de sua casa, </a:t>
            </a:r>
            <a:r>
              <a:rPr lang="pt-PT" b="1" dirty="0"/>
              <a:t>contacte os Bombeiros </a:t>
            </a:r>
            <a:r>
              <a:rPr lang="pt-PT" dirty="0"/>
              <a:t>locais e/ou o Serviço Municipal de Proteção Civil do seu concelho</a:t>
            </a:r>
            <a:r>
              <a:rPr lang="pt-PT" dirty="0" smtClean="0"/>
              <a:t>.</a:t>
            </a:r>
            <a:endParaRPr lang="pt-PT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7538" y="5715000"/>
            <a:ext cx="1533525" cy="10175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48600" y="4876800"/>
            <a:ext cx="1231900" cy="18557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2" name="Picture 5" descr="http://madeiraislanddirect.com/blog/wp-content/uploads/2010/03/serradeaguastromfebruary201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48375" y="5570538"/>
            <a:ext cx="1701800" cy="1162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59113" y="5853113"/>
            <a:ext cx="1271587" cy="879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Text Box 9"/>
          <p:cNvSpPr txBox="1">
            <a:spLocks noChangeArrowheads="1"/>
          </p:cNvSpPr>
          <p:nvPr/>
        </p:nvSpPr>
        <p:spPr bwMode="auto">
          <a:xfrm>
            <a:off x="422275" y="1265238"/>
            <a:ext cx="41862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b="1"/>
              <a:t>Condições meteorológicas adversas</a:t>
            </a:r>
          </a:p>
        </p:txBody>
      </p:sp>
      <p:sp>
        <p:nvSpPr>
          <p:cNvPr id="91138" name="Text Box 9"/>
          <p:cNvSpPr txBox="1">
            <a:spLocks noChangeArrowheads="1"/>
          </p:cNvSpPr>
          <p:nvPr/>
        </p:nvSpPr>
        <p:spPr bwMode="auto">
          <a:xfrm>
            <a:off x="539750" y="1773238"/>
            <a:ext cx="8064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0975" indent="-177800">
              <a:spcAft>
                <a:spcPts val="600"/>
              </a:spcAft>
            </a:pPr>
            <a:r>
              <a:rPr lang="pt-PT"/>
              <a:t>Precipitação intensa e extrema</a:t>
            </a:r>
          </a:p>
        </p:txBody>
      </p:sp>
      <p:pic>
        <p:nvPicPr>
          <p:cNvPr id="9113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40650" y="765175"/>
            <a:ext cx="1209675" cy="16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140" name="Text Box 9"/>
          <p:cNvSpPr txBox="1">
            <a:spLocks noChangeArrowheads="1"/>
          </p:cNvSpPr>
          <p:nvPr/>
        </p:nvSpPr>
        <p:spPr bwMode="auto">
          <a:xfrm>
            <a:off x="539750" y="2386013"/>
            <a:ext cx="8208963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175">
              <a:spcAft>
                <a:spcPts val="600"/>
              </a:spcAft>
              <a:buFontTx/>
              <a:buNone/>
            </a:pPr>
            <a:r>
              <a:rPr lang="pt-PT" b="1" dirty="0">
                <a:solidFill>
                  <a:srgbClr val="0070C0"/>
                </a:solidFill>
              </a:rPr>
              <a:t>Autoproteção</a:t>
            </a:r>
          </a:p>
          <a:p>
            <a:pPr marL="3175">
              <a:lnSpc>
                <a:spcPct val="150000"/>
              </a:lnSpc>
            </a:pPr>
            <a:r>
              <a:rPr lang="pt-PT" dirty="0" smtClean="0"/>
              <a:t>Se </a:t>
            </a:r>
            <a:r>
              <a:rPr lang="pt-PT" b="1" dirty="0"/>
              <a:t>conduzir, reduza a velocidade, conduzindo com precaução</a:t>
            </a:r>
            <a:r>
              <a:rPr lang="pt-PT" dirty="0"/>
              <a:t>. Tenha atenção aos lençóis de água que podem formar-se, não conduza ou estacione em zonas propícias a inundações.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7538" y="5715000"/>
            <a:ext cx="1533525" cy="10175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48600" y="4876800"/>
            <a:ext cx="1231900" cy="18557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2" name="Picture 5" descr="http://madeiraislanddirect.com/blog/wp-content/uploads/2010/03/serradeaguastromfebruary201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48375" y="5570538"/>
            <a:ext cx="1701800" cy="1162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59113" y="5853113"/>
            <a:ext cx="1271587" cy="879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275731088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1" name="Group 2"/>
          <p:cNvGrpSpPr>
            <a:grpSpLocks/>
          </p:cNvGrpSpPr>
          <p:nvPr/>
        </p:nvGrpSpPr>
        <p:grpSpPr bwMode="auto">
          <a:xfrm>
            <a:off x="827088" y="2133600"/>
            <a:ext cx="7777162" cy="4248150"/>
            <a:chOff x="567" y="1344"/>
            <a:chExt cx="4899" cy="2676"/>
          </a:xfrm>
        </p:grpSpPr>
        <p:grpSp>
          <p:nvGrpSpPr>
            <p:cNvPr id="30737" name="Group 3"/>
            <p:cNvGrpSpPr>
              <a:grpSpLocks/>
            </p:cNvGrpSpPr>
            <p:nvPr/>
          </p:nvGrpSpPr>
          <p:grpSpPr bwMode="auto">
            <a:xfrm>
              <a:off x="567" y="1344"/>
              <a:ext cx="4899" cy="2676"/>
              <a:chOff x="612" y="1162"/>
              <a:chExt cx="4899" cy="2676"/>
            </a:xfrm>
          </p:grpSpPr>
          <p:sp>
            <p:nvSpPr>
              <p:cNvPr id="30739" name="Oval 4"/>
              <p:cNvSpPr>
                <a:spLocks noChangeArrowheads="1"/>
              </p:cNvSpPr>
              <p:nvPr/>
            </p:nvSpPr>
            <p:spPr bwMode="auto">
              <a:xfrm>
                <a:off x="1307" y="1343"/>
                <a:ext cx="3816" cy="2087"/>
              </a:xfrm>
              <a:prstGeom prst="ellipse">
                <a:avLst/>
              </a:prstGeom>
              <a:noFill/>
              <a:ln w="952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defTabSz="457200">
                  <a:spcAft>
                    <a:spcPct val="0"/>
                  </a:spcAft>
                  <a:buFontTx/>
                  <a:buNone/>
                </a:pPr>
                <a:endParaRPr lang="pt-PT">
                  <a:solidFill>
                    <a:schemeClr val="tx1"/>
                  </a:solidFill>
                </a:endParaRPr>
              </a:p>
            </p:txBody>
          </p:sp>
          <p:sp>
            <p:nvSpPr>
              <p:cNvPr id="30740" name="Text Box 5"/>
              <p:cNvSpPr txBox="1">
                <a:spLocks noChangeArrowheads="1"/>
              </p:cNvSpPr>
              <p:nvPr/>
            </p:nvSpPr>
            <p:spPr bwMode="auto">
              <a:xfrm>
                <a:off x="4167" y="3384"/>
                <a:ext cx="134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defTabSz="457200">
                  <a:spcBef>
                    <a:spcPct val="50000"/>
                  </a:spcBef>
                  <a:spcAft>
                    <a:spcPct val="0"/>
                  </a:spcAft>
                  <a:buFontTx/>
                  <a:buNone/>
                </a:pPr>
                <a:r>
                  <a:rPr lang="pt-PT" sz="2400">
                    <a:solidFill>
                      <a:schemeClr val="tx1"/>
                    </a:solidFill>
                    <a:latin typeface="Tahoma" pitchFamily="34" charset="0"/>
                  </a:rPr>
                  <a:t>PREPARAÇÃO</a:t>
                </a:r>
              </a:p>
            </p:txBody>
          </p:sp>
          <p:sp>
            <p:nvSpPr>
              <p:cNvPr id="30741" name="Text Box 6"/>
              <p:cNvSpPr txBox="1">
                <a:spLocks noChangeArrowheads="1"/>
              </p:cNvSpPr>
              <p:nvPr/>
            </p:nvSpPr>
            <p:spPr bwMode="auto">
              <a:xfrm>
                <a:off x="612" y="3203"/>
                <a:ext cx="1088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defTabSz="457200">
                  <a:spcBef>
                    <a:spcPct val="50000"/>
                  </a:spcBef>
                  <a:spcAft>
                    <a:spcPct val="0"/>
                  </a:spcAft>
                  <a:buFontTx/>
                  <a:buNone/>
                </a:pPr>
                <a:r>
                  <a:rPr lang="pt-PT" sz="2400">
                    <a:solidFill>
                      <a:schemeClr val="bg1"/>
                    </a:solidFill>
                    <a:latin typeface="Tahoma" pitchFamily="34" charset="0"/>
                  </a:rPr>
                  <a:t>RESPOSTA</a:t>
                </a:r>
                <a:endParaRPr lang="pt-PT" sz="2400">
                  <a:solidFill>
                    <a:schemeClr val="tx1"/>
                  </a:solidFill>
                  <a:latin typeface="Tahoma" pitchFamily="34" charset="0"/>
                </a:endParaRPr>
              </a:p>
            </p:txBody>
          </p:sp>
          <p:sp>
            <p:nvSpPr>
              <p:cNvPr id="30742" name="Text Box 7"/>
              <p:cNvSpPr txBox="1">
                <a:spLocks noChangeArrowheads="1"/>
              </p:cNvSpPr>
              <p:nvPr/>
            </p:nvSpPr>
            <p:spPr bwMode="auto">
              <a:xfrm>
                <a:off x="657" y="1207"/>
                <a:ext cx="1422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defTabSz="457200">
                  <a:spcBef>
                    <a:spcPct val="50000"/>
                  </a:spcBef>
                  <a:spcAft>
                    <a:spcPct val="0"/>
                  </a:spcAft>
                  <a:buFontTx/>
                  <a:buNone/>
                </a:pPr>
                <a:r>
                  <a:rPr lang="pt-PT" sz="2400">
                    <a:solidFill>
                      <a:schemeClr val="tx1"/>
                    </a:solidFill>
                    <a:latin typeface="Tahoma" pitchFamily="34" charset="0"/>
                  </a:rPr>
                  <a:t>REABILITAÇÃO</a:t>
                </a:r>
              </a:p>
            </p:txBody>
          </p:sp>
          <p:sp>
            <p:nvSpPr>
              <p:cNvPr id="30743" name="Text Box 8"/>
              <p:cNvSpPr txBox="1">
                <a:spLocks noChangeArrowheads="1"/>
              </p:cNvSpPr>
              <p:nvPr/>
            </p:nvSpPr>
            <p:spPr bwMode="auto">
              <a:xfrm>
                <a:off x="4083" y="1162"/>
                <a:ext cx="1292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defTabSz="457200">
                  <a:spcBef>
                    <a:spcPct val="50000"/>
                  </a:spcBef>
                  <a:spcAft>
                    <a:spcPct val="0"/>
                  </a:spcAft>
                  <a:buFontTx/>
                  <a:buNone/>
                </a:pPr>
                <a:r>
                  <a:rPr lang="pt-PT" sz="2400">
                    <a:solidFill>
                      <a:schemeClr val="tx1"/>
                    </a:solidFill>
                    <a:latin typeface="Tahoma" pitchFamily="34" charset="0"/>
                  </a:rPr>
                  <a:t>PREVENÇÃO</a:t>
                </a:r>
              </a:p>
            </p:txBody>
          </p:sp>
          <p:sp>
            <p:nvSpPr>
              <p:cNvPr id="30744" name="Line 9"/>
              <p:cNvSpPr>
                <a:spLocks noChangeShapeType="1"/>
              </p:cNvSpPr>
              <p:nvPr/>
            </p:nvSpPr>
            <p:spPr bwMode="auto">
              <a:xfrm flipH="1" flipV="1">
                <a:off x="2580" y="3384"/>
                <a:ext cx="346" cy="46"/>
              </a:xfrm>
              <a:prstGeom prst="line">
                <a:avLst/>
              </a:prstGeom>
              <a:noFill/>
              <a:ln w="73025">
                <a:solidFill>
                  <a:schemeClr val="tx1"/>
                </a:solidFill>
                <a:round/>
                <a:headEnd/>
                <a:tailEnd type="triangle" w="lg" len="lg"/>
              </a:ln>
            </p:spPr>
            <p:txBody>
              <a:bodyPr/>
              <a:lstStyle/>
              <a:p>
                <a:endParaRPr lang="pt-PT"/>
              </a:p>
            </p:txBody>
          </p:sp>
          <p:sp>
            <p:nvSpPr>
              <p:cNvPr id="30745" name="AutoShape 10"/>
              <p:cNvSpPr>
                <a:spLocks noChangeArrowheads="1"/>
              </p:cNvSpPr>
              <p:nvPr/>
            </p:nvSpPr>
            <p:spPr bwMode="auto">
              <a:xfrm>
                <a:off x="2926" y="2931"/>
                <a:ext cx="1157" cy="907"/>
              </a:xfrm>
              <a:prstGeom prst="irregularSeal1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defTabSz="457200" eaLnBrk="0" hangingPunct="0">
                  <a:spcAft>
                    <a:spcPct val="0"/>
                  </a:spcAft>
                  <a:buFontTx/>
                  <a:buNone/>
                </a:pPr>
                <a:r>
                  <a:rPr lang="pt-BR" sz="2400">
                    <a:solidFill>
                      <a:schemeClr val="bg1"/>
                    </a:solidFill>
                    <a:latin typeface="Times New Roman" pitchFamily="18" charset="0"/>
                  </a:rPr>
                  <a:t>Desastre</a:t>
                </a:r>
              </a:p>
            </p:txBody>
          </p:sp>
          <p:sp>
            <p:nvSpPr>
              <p:cNvPr id="30746" name="Line 11"/>
              <p:cNvSpPr>
                <a:spLocks noChangeShapeType="1"/>
              </p:cNvSpPr>
              <p:nvPr/>
            </p:nvSpPr>
            <p:spPr bwMode="auto">
              <a:xfrm flipV="1">
                <a:off x="1308" y="2069"/>
                <a:ext cx="77" cy="317"/>
              </a:xfrm>
              <a:prstGeom prst="line">
                <a:avLst/>
              </a:prstGeom>
              <a:noFill/>
              <a:ln w="73025">
                <a:solidFill>
                  <a:schemeClr val="tx1"/>
                </a:solidFill>
                <a:round/>
                <a:headEnd/>
                <a:tailEnd type="triangle" w="lg" len="lg"/>
              </a:ln>
            </p:spPr>
            <p:txBody>
              <a:bodyPr/>
              <a:lstStyle/>
              <a:p>
                <a:endParaRPr lang="pt-PT"/>
              </a:p>
            </p:txBody>
          </p:sp>
        </p:grpSp>
        <p:sp>
          <p:nvSpPr>
            <p:cNvPr id="30738" name="Line 12"/>
            <p:cNvSpPr>
              <a:spLocks noChangeShapeType="1"/>
            </p:cNvSpPr>
            <p:nvPr/>
          </p:nvSpPr>
          <p:spPr bwMode="auto">
            <a:xfrm>
              <a:off x="4967" y="2205"/>
              <a:ext cx="136" cy="408"/>
            </a:xfrm>
            <a:prstGeom prst="line">
              <a:avLst/>
            </a:prstGeom>
            <a:noFill/>
            <a:ln w="73025">
              <a:solidFill>
                <a:schemeClr val="tx1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pt-PT"/>
            </a:p>
          </p:txBody>
        </p:sp>
      </p:grpSp>
      <p:sp>
        <p:nvSpPr>
          <p:cNvPr id="30722" name="Text Box 13"/>
          <p:cNvSpPr txBox="1">
            <a:spLocks noChangeArrowheads="1"/>
          </p:cNvSpPr>
          <p:nvPr/>
        </p:nvSpPr>
        <p:spPr bwMode="auto">
          <a:xfrm>
            <a:off x="1258888" y="1125538"/>
            <a:ext cx="6337300" cy="4270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45720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pt-PT" sz="2200" b="1">
                <a:solidFill>
                  <a:schemeClr val="tx1"/>
                </a:solidFill>
              </a:rPr>
              <a:t>Ciclo dos Desastres</a:t>
            </a:r>
          </a:p>
        </p:txBody>
      </p:sp>
      <p:sp>
        <p:nvSpPr>
          <p:cNvPr id="30723" name="Line 14"/>
          <p:cNvSpPr>
            <a:spLocks noChangeShapeType="1"/>
          </p:cNvSpPr>
          <p:nvPr/>
        </p:nvSpPr>
        <p:spPr bwMode="auto">
          <a:xfrm flipV="1">
            <a:off x="4643438" y="2420938"/>
            <a:ext cx="720725" cy="25400"/>
          </a:xfrm>
          <a:prstGeom prst="line">
            <a:avLst/>
          </a:prstGeom>
          <a:noFill/>
          <a:ln w="73025">
            <a:solidFill>
              <a:schemeClr val="tx1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pt-PT"/>
          </a:p>
        </p:txBody>
      </p:sp>
      <p:grpSp>
        <p:nvGrpSpPr>
          <p:cNvPr id="30724" name="Group 15"/>
          <p:cNvGrpSpPr>
            <a:grpSpLocks/>
          </p:cNvGrpSpPr>
          <p:nvPr/>
        </p:nvGrpSpPr>
        <p:grpSpPr bwMode="auto">
          <a:xfrm>
            <a:off x="827088" y="2133600"/>
            <a:ext cx="7777162" cy="4248150"/>
            <a:chOff x="521" y="1344"/>
            <a:chExt cx="4899" cy="2676"/>
          </a:xfrm>
        </p:grpSpPr>
        <p:grpSp>
          <p:nvGrpSpPr>
            <p:cNvPr id="30725" name="Group 16"/>
            <p:cNvGrpSpPr>
              <a:grpSpLocks/>
            </p:cNvGrpSpPr>
            <p:nvPr/>
          </p:nvGrpSpPr>
          <p:grpSpPr bwMode="auto">
            <a:xfrm>
              <a:off x="521" y="1344"/>
              <a:ext cx="4899" cy="2676"/>
              <a:chOff x="567" y="1344"/>
              <a:chExt cx="4899" cy="2676"/>
            </a:xfrm>
          </p:grpSpPr>
          <p:grpSp>
            <p:nvGrpSpPr>
              <p:cNvPr id="30727" name="Group 17"/>
              <p:cNvGrpSpPr>
                <a:grpSpLocks/>
              </p:cNvGrpSpPr>
              <p:nvPr/>
            </p:nvGrpSpPr>
            <p:grpSpPr bwMode="auto">
              <a:xfrm>
                <a:off x="567" y="1344"/>
                <a:ext cx="4899" cy="2676"/>
                <a:chOff x="612" y="1162"/>
                <a:chExt cx="4899" cy="2676"/>
              </a:xfrm>
            </p:grpSpPr>
            <p:sp>
              <p:nvSpPr>
                <p:cNvPr id="30729" name="Oval 18"/>
                <p:cNvSpPr>
                  <a:spLocks noChangeArrowheads="1"/>
                </p:cNvSpPr>
                <p:nvPr/>
              </p:nvSpPr>
              <p:spPr bwMode="auto">
                <a:xfrm>
                  <a:off x="1307" y="1343"/>
                  <a:ext cx="3816" cy="2087"/>
                </a:xfrm>
                <a:prstGeom prst="ellipse">
                  <a:avLst/>
                </a:prstGeom>
                <a:noFill/>
                <a:ln w="952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defTabSz="457200">
                    <a:spcAft>
                      <a:spcPct val="0"/>
                    </a:spcAft>
                    <a:buFontTx/>
                    <a:buNone/>
                  </a:pPr>
                  <a:endParaRPr lang="pt-PT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730" name="Text Box 19"/>
                <p:cNvSpPr txBox="1">
                  <a:spLocks noChangeArrowheads="1"/>
                </p:cNvSpPr>
                <p:nvPr/>
              </p:nvSpPr>
              <p:spPr bwMode="auto">
                <a:xfrm>
                  <a:off x="4167" y="3384"/>
                  <a:ext cx="1344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defTabSz="457200">
                    <a:spcBef>
                      <a:spcPct val="5000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pt-PT" sz="2400">
                      <a:solidFill>
                        <a:srgbClr val="003399"/>
                      </a:solidFill>
                      <a:latin typeface="Tahoma" pitchFamily="34" charset="0"/>
                    </a:rPr>
                    <a:t>PREPARAÇÃO</a:t>
                  </a:r>
                </a:p>
              </p:txBody>
            </p:sp>
            <p:sp>
              <p:nvSpPr>
                <p:cNvPr id="30731" name="Text Box 20"/>
                <p:cNvSpPr txBox="1">
                  <a:spLocks noChangeArrowheads="1"/>
                </p:cNvSpPr>
                <p:nvPr/>
              </p:nvSpPr>
              <p:spPr bwMode="auto">
                <a:xfrm>
                  <a:off x="612" y="3203"/>
                  <a:ext cx="1088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defTabSz="457200">
                    <a:spcBef>
                      <a:spcPct val="5000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pt-PT" sz="2400">
                      <a:solidFill>
                        <a:srgbClr val="003399"/>
                      </a:solidFill>
                      <a:latin typeface="Tahoma" pitchFamily="34" charset="0"/>
                    </a:rPr>
                    <a:t>RESPOSTA</a:t>
                  </a:r>
                </a:p>
              </p:txBody>
            </p:sp>
            <p:sp>
              <p:nvSpPr>
                <p:cNvPr id="30732" name="Text Box 21"/>
                <p:cNvSpPr txBox="1">
                  <a:spLocks noChangeArrowheads="1"/>
                </p:cNvSpPr>
                <p:nvPr/>
              </p:nvSpPr>
              <p:spPr bwMode="auto">
                <a:xfrm>
                  <a:off x="657" y="1207"/>
                  <a:ext cx="1422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defTabSz="457200">
                    <a:spcBef>
                      <a:spcPct val="5000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pt-PT" sz="2400">
                      <a:solidFill>
                        <a:srgbClr val="003399"/>
                      </a:solidFill>
                      <a:latin typeface="Tahoma" pitchFamily="34" charset="0"/>
                    </a:rPr>
                    <a:t>REABILITAÇÃO</a:t>
                  </a:r>
                </a:p>
              </p:txBody>
            </p:sp>
            <p:sp>
              <p:nvSpPr>
                <p:cNvPr id="30733" name="Text Box 22"/>
                <p:cNvSpPr txBox="1">
                  <a:spLocks noChangeArrowheads="1"/>
                </p:cNvSpPr>
                <p:nvPr/>
              </p:nvSpPr>
              <p:spPr bwMode="auto">
                <a:xfrm>
                  <a:off x="4083" y="1162"/>
                  <a:ext cx="1292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defTabSz="457200">
                    <a:spcBef>
                      <a:spcPct val="5000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pt-PT" sz="2400">
                      <a:solidFill>
                        <a:srgbClr val="003399"/>
                      </a:solidFill>
                      <a:latin typeface="Tahoma" pitchFamily="34" charset="0"/>
                    </a:rPr>
                    <a:t>PREVENÇÃO</a:t>
                  </a:r>
                </a:p>
              </p:txBody>
            </p:sp>
            <p:sp>
              <p:nvSpPr>
                <p:cNvPr id="30734" name="Line 23"/>
                <p:cNvSpPr>
                  <a:spLocks noChangeShapeType="1"/>
                </p:cNvSpPr>
                <p:nvPr/>
              </p:nvSpPr>
              <p:spPr bwMode="auto">
                <a:xfrm flipH="1" flipV="1">
                  <a:off x="2580" y="3384"/>
                  <a:ext cx="346" cy="46"/>
                </a:xfrm>
                <a:prstGeom prst="line">
                  <a:avLst/>
                </a:prstGeom>
                <a:noFill/>
                <a:ln w="73025">
                  <a:solidFill>
                    <a:srgbClr val="000000"/>
                  </a:solidFill>
                  <a:round/>
                  <a:headEnd/>
                  <a:tailEnd type="triangle" w="lg" len="lg"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  <p:sp>
              <p:nvSpPr>
                <p:cNvPr id="30735" name="AutoShape 24"/>
                <p:cNvSpPr>
                  <a:spLocks noChangeArrowheads="1"/>
                </p:cNvSpPr>
                <p:nvPr/>
              </p:nvSpPr>
              <p:spPr bwMode="auto">
                <a:xfrm>
                  <a:off x="2926" y="2931"/>
                  <a:ext cx="1157" cy="907"/>
                </a:xfrm>
                <a:prstGeom prst="irregularSeal1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 defTabSz="457200" eaLnBrk="0" hangingPunct="0">
                    <a:spcAft>
                      <a:spcPct val="0"/>
                    </a:spcAft>
                    <a:buFontTx/>
                    <a:buNone/>
                  </a:pPr>
                  <a:r>
                    <a:rPr lang="pt-BR" sz="2400">
                      <a:solidFill>
                        <a:srgbClr val="003399"/>
                      </a:solidFill>
                      <a:latin typeface="Times New Roman" pitchFamily="18" charset="0"/>
                    </a:rPr>
                    <a:t>Desastre</a:t>
                  </a:r>
                </a:p>
              </p:txBody>
            </p:sp>
            <p:sp>
              <p:nvSpPr>
                <p:cNvPr id="30736" name="Line 25"/>
                <p:cNvSpPr>
                  <a:spLocks noChangeShapeType="1"/>
                </p:cNvSpPr>
                <p:nvPr/>
              </p:nvSpPr>
              <p:spPr bwMode="auto">
                <a:xfrm flipV="1">
                  <a:off x="1308" y="2069"/>
                  <a:ext cx="77" cy="317"/>
                </a:xfrm>
                <a:prstGeom prst="line">
                  <a:avLst/>
                </a:prstGeom>
                <a:noFill/>
                <a:ln w="73025">
                  <a:solidFill>
                    <a:srgbClr val="000000"/>
                  </a:solidFill>
                  <a:round/>
                  <a:headEnd/>
                  <a:tailEnd type="triangle" w="lg" len="lg"/>
                </a:ln>
              </p:spPr>
              <p:txBody>
                <a:bodyPr/>
                <a:lstStyle/>
                <a:p>
                  <a:endParaRPr lang="pt-PT"/>
                </a:p>
              </p:txBody>
            </p:sp>
          </p:grpSp>
          <p:sp>
            <p:nvSpPr>
              <p:cNvPr id="30728" name="Line 26"/>
              <p:cNvSpPr>
                <a:spLocks noChangeShapeType="1"/>
              </p:cNvSpPr>
              <p:nvPr/>
            </p:nvSpPr>
            <p:spPr bwMode="auto">
              <a:xfrm>
                <a:off x="4967" y="2205"/>
                <a:ext cx="136" cy="408"/>
              </a:xfrm>
              <a:prstGeom prst="line">
                <a:avLst/>
              </a:prstGeom>
              <a:noFill/>
              <a:ln w="73025">
                <a:solidFill>
                  <a:srgbClr val="000000"/>
                </a:solidFill>
                <a:round/>
                <a:headEnd/>
                <a:tailEnd type="triangle" w="lg" len="lg"/>
              </a:ln>
            </p:spPr>
            <p:txBody>
              <a:bodyPr/>
              <a:lstStyle/>
              <a:p>
                <a:endParaRPr lang="pt-PT"/>
              </a:p>
            </p:txBody>
          </p:sp>
        </p:grpSp>
        <p:sp>
          <p:nvSpPr>
            <p:cNvPr id="30726" name="Line 27"/>
            <p:cNvSpPr>
              <a:spLocks noChangeShapeType="1"/>
            </p:cNvSpPr>
            <p:nvPr/>
          </p:nvSpPr>
          <p:spPr bwMode="auto">
            <a:xfrm flipV="1">
              <a:off x="2925" y="1525"/>
              <a:ext cx="454" cy="16"/>
            </a:xfrm>
            <a:prstGeom prst="line">
              <a:avLst/>
            </a:prstGeom>
            <a:noFill/>
            <a:ln w="73025">
              <a:solidFill>
                <a:srgbClr val="000000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pt-PT"/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Text Box 9"/>
          <p:cNvSpPr txBox="1">
            <a:spLocks noChangeArrowheads="1"/>
          </p:cNvSpPr>
          <p:nvPr/>
        </p:nvSpPr>
        <p:spPr bwMode="auto">
          <a:xfrm>
            <a:off x="422275" y="1265238"/>
            <a:ext cx="41862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b="1"/>
              <a:t>Condições meteorológicas adversas</a:t>
            </a:r>
          </a:p>
        </p:txBody>
      </p:sp>
      <p:sp>
        <p:nvSpPr>
          <p:cNvPr id="93186" name="Text Box 9"/>
          <p:cNvSpPr txBox="1">
            <a:spLocks noChangeArrowheads="1"/>
          </p:cNvSpPr>
          <p:nvPr/>
        </p:nvSpPr>
        <p:spPr bwMode="auto">
          <a:xfrm>
            <a:off x="539750" y="1773238"/>
            <a:ext cx="8064500" cy="442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8925" indent="-285750">
              <a:spcAft>
                <a:spcPts val="600"/>
              </a:spcAft>
            </a:pPr>
            <a:r>
              <a:rPr lang="pt-PT"/>
              <a:t>Precipitação intensa e extrema</a:t>
            </a:r>
          </a:p>
        </p:txBody>
      </p:sp>
      <p:pic>
        <p:nvPicPr>
          <p:cNvPr id="9318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40650" y="765175"/>
            <a:ext cx="1209675" cy="16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3188" name="Text Box 9"/>
          <p:cNvSpPr txBox="1">
            <a:spLocks noChangeArrowheads="1"/>
          </p:cNvSpPr>
          <p:nvPr/>
        </p:nvSpPr>
        <p:spPr bwMode="auto">
          <a:xfrm>
            <a:off x="539750" y="2386013"/>
            <a:ext cx="8280400" cy="2339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175">
              <a:spcAft>
                <a:spcPts val="600"/>
              </a:spcAft>
              <a:buFontTx/>
              <a:buNone/>
            </a:pPr>
            <a:r>
              <a:rPr lang="pt-PT" b="1" dirty="0">
                <a:solidFill>
                  <a:srgbClr val="0070C0"/>
                </a:solidFill>
              </a:rPr>
              <a:t>Autoproteção</a:t>
            </a:r>
          </a:p>
          <a:p>
            <a:pPr marL="3175">
              <a:lnSpc>
                <a:spcPct val="150000"/>
              </a:lnSpc>
            </a:pPr>
            <a:r>
              <a:rPr lang="pt-PT" dirty="0"/>
              <a:t>Tenha em atenção a desobstrução dos </a:t>
            </a:r>
            <a:r>
              <a:rPr lang="pt-PT" b="1" dirty="0"/>
              <a:t>sistemas de escoamento das águas </a:t>
            </a:r>
            <a:r>
              <a:rPr lang="pt-PT" dirty="0"/>
              <a:t>e a </a:t>
            </a:r>
            <a:r>
              <a:rPr lang="pt-PT" b="1" dirty="0"/>
              <a:t>limpeza de inertes </a:t>
            </a:r>
            <a:r>
              <a:rPr lang="pt-PT" dirty="0"/>
              <a:t>que possam ser arrastados.</a:t>
            </a:r>
          </a:p>
          <a:p>
            <a:pPr marL="3175">
              <a:lnSpc>
                <a:spcPct val="150000"/>
              </a:lnSpc>
            </a:pPr>
            <a:r>
              <a:rPr lang="pt-PT" dirty="0"/>
              <a:t>Tenha em atenção que as </a:t>
            </a:r>
            <a:r>
              <a:rPr lang="pt-PT" b="1" dirty="0"/>
              <a:t>estradas podem estar cortadas </a:t>
            </a:r>
            <a:r>
              <a:rPr lang="pt-PT" dirty="0"/>
              <a:t>ou condicionadas ao trânsito.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7538" y="5715000"/>
            <a:ext cx="1533525" cy="10175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48600" y="4876800"/>
            <a:ext cx="1231900" cy="18557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2" name="Picture 5" descr="http://madeiraislanddirect.com/blog/wp-content/uploads/2010/03/serradeaguastromfebruary201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48375" y="5570538"/>
            <a:ext cx="1701800" cy="1162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59113" y="5853113"/>
            <a:ext cx="1271587" cy="879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196752"/>
            <a:ext cx="5599519" cy="309634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49195771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Text Box 9"/>
          <p:cNvSpPr txBox="1">
            <a:spLocks noChangeArrowheads="1"/>
          </p:cNvSpPr>
          <p:nvPr/>
        </p:nvSpPr>
        <p:spPr bwMode="auto">
          <a:xfrm>
            <a:off x="422275" y="1265238"/>
            <a:ext cx="41862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b="1"/>
              <a:t>Condições meteorológicas adversas</a:t>
            </a:r>
          </a:p>
        </p:txBody>
      </p:sp>
      <p:sp>
        <p:nvSpPr>
          <p:cNvPr id="95234" name="Text Box 9"/>
          <p:cNvSpPr txBox="1">
            <a:spLocks noChangeArrowheads="1"/>
          </p:cNvSpPr>
          <p:nvPr/>
        </p:nvSpPr>
        <p:spPr bwMode="auto">
          <a:xfrm>
            <a:off x="539750" y="1773238"/>
            <a:ext cx="8064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8925" indent="-285750">
              <a:spcAft>
                <a:spcPts val="600"/>
              </a:spcAft>
            </a:pPr>
            <a:r>
              <a:rPr lang="pt-PT"/>
              <a:t>Vento</a:t>
            </a:r>
          </a:p>
        </p:txBody>
      </p:sp>
      <p:pic>
        <p:nvPicPr>
          <p:cNvPr id="9523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40650" y="765175"/>
            <a:ext cx="1209675" cy="16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539750" y="2386013"/>
            <a:ext cx="806450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175">
              <a:spcAft>
                <a:spcPts val="600"/>
              </a:spcAft>
              <a:buFontTx/>
              <a:buNone/>
              <a:defRPr/>
            </a:pPr>
            <a:r>
              <a:rPr lang="pt-PT" b="1" dirty="0">
                <a:solidFill>
                  <a:srgbClr val="C00000"/>
                </a:solidFill>
              </a:rPr>
              <a:t>Provoca</a:t>
            </a:r>
          </a:p>
          <a:p>
            <a:pPr marL="288925" indent="-285750">
              <a:buFont typeface="Arial" panose="020B0604020202020204" pitchFamily="34" charset="0"/>
              <a:buChar char="•"/>
              <a:defRPr/>
            </a:pPr>
            <a:r>
              <a:rPr lang="pt-PT" dirty="0"/>
              <a:t>Dificuldade de </a:t>
            </a:r>
            <a:r>
              <a:rPr lang="pt-PT" b="1" dirty="0"/>
              <a:t>circulação pedonal e automóvel</a:t>
            </a:r>
            <a:r>
              <a:rPr lang="pt-PT" dirty="0"/>
              <a:t>;</a:t>
            </a:r>
          </a:p>
          <a:p>
            <a:pPr marL="288925" indent="-285750">
              <a:buFont typeface="Arial" panose="020B0604020202020204" pitchFamily="34" charset="0"/>
              <a:buChar char="•"/>
              <a:defRPr/>
            </a:pPr>
            <a:r>
              <a:rPr lang="pt-PT" b="1" dirty="0"/>
              <a:t>Queda de árvores </a:t>
            </a:r>
            <a:r>
              <a:rPr lang="pt-PT" dirty="0"/>
              <a:t>e de sinalização na via pública;</a:t>
            </a:r>
          </a:p>
          <a:p>
            <a:pPr marL="288925" indent="-285750">
              <a:buFont typeface="Arial" panose="020B0604020202020204" pitchFamily="34" charset="0"/>
              <a:buChar char="•"/>
              <a:defRPr/>
            </a:pPr>
            <a:r>
              <a:rPr lang="pt-PT" b="1" dirty="0"/>
              <a:t>Projeção de objetos </a:t>
            </a:r>
            <a:r>
              <a:rPr lang="pt-PT" dirty="0"/>
              <a:t>que podem atingir pessoas e bens;</a:t>
            </a:r>
          </a:p>
          <a:p>
            <a:pPr marL="288925" indent="-285750">
              <a:buFont typeface="Arial" panose="020B0604020202020204" pitchFamily="34" charset="0"/>
              <a:buChar char="•"/>
              <a:defRPr/>
            </a:pPr>
            <a:r>
              <a:rPr lang="pt-PT" b="1" dirty="0"/>
              <a:t>Derrocada</a:t>
            </a:r>
            <a:r>
              <a:rPr lang="pt-PT" dirty="0"/>
              <a:t> de </a:t>
            </a:r>
            <a:r>
              <a:rPr lang="pt-PT" b="1" dirty="0"/>
              <a:t>estruturas construídas</a:t>
            </a:r>
            <a:r>
              <a:rPr lang="pt-PT" dirty="0"/>
              <a:t>;</a:t>
            </a:r>
          </a:p>
        </p:txBody>
      </p:sp>
      <p:pic>
        <p:nvPicPr>
          <p:cNvPr id="78850" name="Picture 2" descr="http://www.theportugalnews.com/uploads/news/WEATHER_3.jpg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7599600" y="5921151"/>
            <a:ext cx="1491774" cy="8821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/>
        </p:spPr>
      </p:pic>
      <p:pic>
        <p:nvPicPr>
          <p:cNvPr id="78854" name="Picture 6" descr="http://www.tvi24.iol.pt/multimedia/oratvi/multimedia/imagem/id/13225328/550"/>
          <p:cNvPicPr>
            <a:picLocks noChangeAspect="1" noChangeArrowheads="1"/>
          </p:cNvPicPr>
          <p:nvPr/>
        </p:nvPicPr>
        <p:blipFill>
          <a:blip r:embed="rId5" cstate="print">
            <a:extLst/>
          </a:blip>
          <a:srcRect/>
          <a:stretch>
            <a:fillRect/>
          </a:stretch>
        </p:blipFill>
        <p:spPr bwMode="auto">
          <a:xfrm>
            <a:off x="7598862" y="4669743"/>
            <a:ext cx="1491774" cy="12303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/>
        </p:spPr>
      </p:pic>
      <p:pic>
        <p:nvPicPr>
          <p:cNvPr id="78856" name="Picture 8" descr="http://www.entroncamentoonline.pt/portal/sites/default/files/DSCF2836.jpg"/>
          <p:cNvPicPr>
            <a:picLocks noChangeAspect="1" noChangeArrowheads="1"/>
          </p:cNvPicPr>
          <p:nvPr/>
        </p:nvPicPr>
        <p:blipFill>
          <a:blip r:embed="rId6" cstate="print">
            <a:extLst/>
          </a:blip>
          <a:srcRect/>
          <a:stretch>
            <a:fillRect/>
          </a:stretch>
        </p:blipFill>
        <p:spPr bwMode="auto">
          <a:xfrm>
            <a:off x="7598862" y="3649774"/>
            <a:ext cx="1491773" cy="9967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Text Box 9"/>
          <p:cNvSpPr txBox="1">
            <a:spLocks noChangeArrowheads="1"/>
          </p:cNvSpPr>
          <p:nvPr/>
        </p:nvSpPr>
        <p:spPr bwMode="auto">
          <a:xfrm>
            <a:off x="422275" y="1265238"/>
            <a:ext cx="41862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b="1"/>
              <a:t>Condições meteorológicas adversas</a:t>
            </a:r>
          </a:p>
        </p:txBody>
      </p:sp>
      <p:sp>
        <p:nvSpPr>
          <p:cNvPr id="97282" name="Text Box 9"/>
          <p:cNvSpPr txBox="1">
            <a:spLocks noChangeArrowheads="1"/>
          </p:cNvSpPr>
          <p:nvPr/>
        </p:nvSpPr>
        <p:spPr bwMode="auto">
          <a:xfrm>
            <a:off x="539750" y="1773238"/>
            <a:ext cx="8064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8925" indent="-285750">
              <a:spcAft>
                <a:spcPts val="600"/>
              </a:spcAft>
            </a:pPr>
            <a:r>
              <a:rPr lang="pt-PT"/>
              <a:t>Vento</a:t>
            </a:r>
          </a:p>
        </p:txBody>
      </p:sp>
      <p:pic>
        <p:nvPicPr>
          <p:cNvPr id="9728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40650" y="765175"/>
            <a:ext cx="1209675" cy="16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539750" y="2386013"/>
            <a:ext cx="7059112" cy="2339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175">
              <a:spcAft>
                <a:spcPts val="600"/>
              </a:spcAft>
              <a:buFontTx/>
              <a:buNone/>
              <a:defRPr/>
            </a:pPr>
            <a:r>
              <a:rPr lang="pt-PT" b="1" dirty="0">
                <a:solidFill>
                  <a:srgbClr val="0070C0"/>
                </a:solidFill>
              </a:rPr>
              <a:t>Autoproteção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pt-PT" b="1" dirty="0">
                <a:solidFill>
                  <a:schemeClr val="tx1"/>
                </a:solidFill>
              </a:rPr>
              <a:t>Feche portas e janelas </a:t>
            </a:r>
            <a:r>
              <a:rPr lang="pt-PT" dirty="0">
                <a:solidFill>
                  <a:schemeClr val="tx1"/>
                </a:solidFill>
              </a:rPr>
              <a:t>e retire os </a:t>
            </a:r>
            <a:r>
              <a:rPr lang="pt-PT" b="1" dirty="0">
                <a:solidFill>
                  <a:schemeClr val="tx1"/>
                </a:solidFill>
              </a:rPr>
              <a:t>objetos soltos </a:t>
            </a:r>
            <a:r>
              <a:rPr lang="pt-PT" dirty="0">
                <a:solidFill>
                  <a:schemeClr val="tx1"/>
                </a:solidFill>
              </a:rPr>
              <a:t>que se encontrem nas varandas e peitoris das janelas.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pt-PT" b="1" dirty="0" smtClean="0">
                <a:solidFill>
                  <a:schemeClr val="tx1"/>
                </a:solidFill>
              </a:rPr>
              <a:t>Evite</a:t>
            </a:r>
            <a:r>
              <a:rPr lang="pt-PT" dirty="0" smtClean="0">
                <a:solidFill>
                  <a:schemeClr val="tx1"/>
                </a:solidFill>
              </a:rPr>
              <a:t> </a:t>
            </a:r>
            <a:r>
              <a:rPr lang="pt-PT" dirty="0">
                <a:solidFill>
                  <a:schemeClr val="tx1"/>
                </a:solidFill>
              </a:rPr>
              <a:t>as </a:t>
            </a:r>
            <a:r>
              <a:rPr lang="pt-PT" b="1" dirty="0">
                <a:solidFill>
                  <a:schemeClr val="tx1"/>
                </a:solidFill>
              </a:rPr>
              <a:t>viagens para as zonas afetadas </a:t>
            </a:r>
            <a:r>
              <a:rPr lang="pt-PT" dirty="0">
                <a:solidFill>
                  <a:schemeClr val="tx1"/>
                </a:solidFill>
              </a:rPr>
              <a:t>por este tipo de situação meteorológica. </a:t>
            </a:r>
          </a:p>
        </p:txBody>
      </p:sp>
      <p:pic>
        <p:nvPicPr>
          <p:cNvPr id="8" name="Picture 2" descr="http://www.theportugalnews.com/uploads/news/WEATHER_3.jpg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7599600" y="5921151"/>
            <a:ext cx="1491774" cy="8821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/>
        </p:spPr>
      </p:pic>
      <p:pic>
        <p:nvPicPr>
          <p:cNvPr id="9" name="Picture 6" descr="http://www.tvi24.iol.pt/multimedia/oratvi/multimedia/imagem/id/13225328/550"/>
          <p:cNvPicPr>
            <a:picLocks noChangeAspect="1" noChangeArrowheads="1"/>
          </p:cNvPicPr>
          <p:nvPr/>
        </p:nvPicPr>
        <p:blipFill>
          <a:blip r:embed="rId5" cstate="print">
            <a:extLst/>
          </a:blip>
          <a:srcRect/>
          <a:stretch>
            <a:fillRect/>
          </a:stretch>
        </p:blipFill>
        <p:spPr bwMode="auto">
          <a:xfrm>
            <a:off x="7598862" y="4669743"/>
            <a:ext cx="1491774" cy="12303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/>
        </p:spPr>
      </p:pic>
      <p:pic>
        <p:nvPicPr>
          <p:cNvPr id="10" name="Picture 8" descr="http://www.entroncamentoonline.pt/portal/sites/default/files/DSCF2836.jpg"/>
          <p:cNvPicPr>
            <a:picLocks noChangeAspect="1" noChangeArrowheads="1"/>
          </p:cNvPicPr>
          <p:nvPr/>
        </p:nvPicPr>
        <p:blipFill>
          <a:blip r:embed="rId6" cstate="print">
            <a:extLst/>
          </a:blip>
          <a:srcRect/>
          <a:stretch>
            <a:fillRect/>
          </a:stretch>
        </p:blipFill>
        <p:spPr bwMode="auto">
          <a:xfrm>
            <a:off x="7598862" y="3649774"/>
            <a:ext cx="1491773" cy="9967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Text Box 9"/>
          <p:cNvSpPr txBox="1">
            <a:spLocks noChangeArrowheads="1"/>
          </p:cNvSpPr>
          <p:nvPr/>
        </p:nvSpPr>
        <p:spPr bwMode="auto">
          <a:xfrm>
            <a:off x="422275" y="1265238"/>
            <a:ext cx="41862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b="1"/>
              <a:t>Condições meteorológicas adversas</a:t>
            </a:r>
          </a:p>
        </p:txBody>
      </p:sp>
      <p:sp>
        <p:nvSpPr>
          <p:cNvPr id="97282" name="Text Box 9"/>
          <p:cNvSpPr txBox="1">
            <a:spLocks noChangeArrowheads="1"/>
          </p:cNvSpPr>
          <p:nvPr/>
        </p:nvSpPr>
        <p:spPr bwMode="auto">
          <a:xfrm>
            <a:off x="539750" y="1773238"/>
            <a:ext cx="8064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8925" indent="-285750">
              <a:spcAft>
                <a:spcPts val="600"/>
              </a:spcAft>
            </a:pPr>
            <a:r>
              <a:rPr lang="pt-PT"/>
              <a:t>Vento</a:t>
            </a:r>
          </a:p>
        </p:txBody>
      </p:sp>
      <p:pic>
        <p:nvPicPr>
          <p:cNvPr id="9728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40650" y="765175"/>
            <a:ext cx="1209675" cy="16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539750" y="2386013"/>
            <a:ext cx="7059112" cy="275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175">
              <a:spcAft>
                <a:spcPts val="600"/>
              </a:spcAft>
              <a:buFontTx/>
              <a:buNone/>
              <a:defRPr/>
            </a:pPr>
            <a:r>
              <a:rPr lang="pt-PT" b="1" dirty="0">
                <a:solidFill>
                  <a:srgbClr val="0070C0"/>
                </a:solidFill>
              </a:rPr>
              <a:t>Autoproteção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pt-PT" b="1" dirty="0" smtClean="0">
                <a:solidFill>
                  <a:schemeClr val="tx1"/>
                </a:solidFill>
              </a:rPr>
              <a:t>Não </a:t>
            </a:r>
            <a:r>
              <a:rPr lang="pt-PT" b="1" dirty="0">
                <a:solidFill>
                  <a:schemeClr val="tx1"/>
                </a:solidFill>
              </a:rPr>
              <a:t>circule por zonas com prédios </a:t>
            </a:r>
            <a:r>
              <a:rPr lang="pt-PT" b="1" dirty="0" smtClean="0">
                <a:solidFill>
                  <a:schemeClr val="tx1"/>
                </a:solidFill>
              </a:rPr>
              <a:t>degradados </a:t>
            </a:r>
            <a:r>
              <a:rPr lang="pt-PT" dirty="0" smtClean="0">
                <a:solidFill>
                  <a:schemeClr val="tx1"/>
                </a:solidFill>
              </a:rPr>
              <a:t>(risco </a:t>
            </a:r>
            <a:r>
              <a:rPr lang="pt-PT" dirty="0">
                <a:solidFill>
                  <a:schemeClr val="tx1"/>
                </a:solidFill>
              </a:rPr>
              <a:t>de </a:t>
            </a:r>
            <a:r>
              <a:rPr lang="pt-PT" dirty="0" smtClean="0">
                <a:solidFill>
                  <a:schemeClr val="tx1"/>
                </a:solidFill>
              </a:rPr>
              <a:t>derrocada).</a:t>
            </a:r>
            <a:endParaRPr lang="pt-PT" dirty="0">
              <a:solidFill>
                <a:schemeClr val="tx1"/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pt-PT" dirty="0">
                <a:solidFill>
                  <a:schemeClr val="tx1"/>
                </a:solidFill>
              </a:rPr>
              <a:t>Preste </a:t>
            </a:r>
            <a:r>
              <a:rPr lang="pt-PT" b="1" dirty="0">
                <a:solidFill>
                  <a:schemeClr val="tx1"/>
                </a:solidFill>
              </a:rPr>
              <a:t>atenção às estruturas montadas </a:t>
            </a:r>
            <a:r>
              <a:rPr lang="pt-PT" dirty="0">
                <a:solidFill>
                  <a:schemeClr val="tx1"/>
                </a:solidFill>
              </a:rPr>
              <a:t>(andaimes, toldos, tendas, telhados), que poderão ser afetadas por rajadas mais fortes de vento, bem como a uma possível queda de árvores.</a:t>
            </a:r>
          </a:p>
        </p:txBody>
      </p:sp>
      <p:pic>
        <p:nvPicPr>
          <p:cNvPr id="8" name="Picture 2" descr="http://www.theportugalnews.com/uploads/news/WEATHER_3.jpg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7599600" y="5921151"/>
            <a:ext cx="1491774" cy="8821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/>
        </p:spPr>
      </p:pic>
      <p:pic>
        <p:nvPicPr>
          <p:cNvPr id="9" name="Picture 6" descr="http://www.tvi24.iol.pt/multimedia/oratvi/multimedia/imagem/id/13225328/550"/>
          <p:cNvPicPr>
            <a:picLocks noChangeAspect="1" noChangeArrowheads="1"/>
          </p:cNvPicPr>
          <p:nvPr/>
        </p:nvPicPr>
        <p:blipFill>
          <a:blip r:embed="rId5" cstate="print">
            <a:extLst/>
          </a:blip>
          <a:srcRect/>
          <a:stretch>
            <a:fillRect/>
          </a:stretch>
        </p:blipFill>
        <p:spPr bwMode="auto">
          <a:xfrm>
            <a:off x="7598862" y="4669743"/>
            <a:ext cx="1491774" cy="12303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/>
        </p:spPr>
      </p:pic>
      <p:pic>
        <p:nvPicPr>
          <p:cNvPr id="10" name="Picture 8" descr="http://www.entroncamentoonline.pt/portal/sites/default/files/DSCF2836.jpg"/>
          <p:cNvPicPr>
            <a:picLocks noChangeAspect="1" noChangeArrowheads="1"/>
          </p:cNvPicPr>
          <p:nvPr/>
        </p:nvPicPr>
        <p:blipFill>
          <a:blip r:embed="rId6" cstate="print">
            <a:extLst/>
          </a:blip>
          <a:srcRect/>
          <a:stretch>
            <a:fillRect/>
          </a:stretch>
        </p:blipFill>
        <p:spPr bwMode="auto">
          <a:xfrm>
            <a:off x="7598862" y="3649774"/>
            <a:ext cx="1491773" cy="9967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90432874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547" y="1268760"/>
            <a:ext cx="5953125" cy="389572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49195771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Text Box 9"/>
          <p:cNvSpPr txBox="1">
            <a:spLocks noChangeArrowheads="1"/>
          </p:cNvSpPr>
          <p:nvPr/>
        </p:nvSpPr>
        <p:spPr bwMode="auto">
          <a:xfrm>
            <a:off x="422275" y="1265238"/>
            <a:ext cx="41862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b="1"/>
              <a:t>Condições meteorológicas adversas</a:t>
            </a:r>
          </a:p>
        </p:txBody>
      </p:sp>
      <p:sp>
        <p:nvSpPr>
          <p:cNvPr id="99330" name="Text Box 9"/>
          <p:cNvSpPr txBox="1">
            <a:spLocks noChangeArrowheads="1"/>
          </p:cNvSpPr>
          <p:nvPr/>
        </p:nvSpPr>
        <p:spPr bwMode="auto">
          <a:xfrm>
            <a:off x="539750" y="1773238"/>
            <a:ext cx="8064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8925" indent="-285750">
              <a:spcAft>
                <a:spcPts val="600"/>
              </a:spcAft>
            </a:pPr>
            <a:r>
              <a:rPr lang="pt-PT"/>
              <a:t>Agitação Marítima</a:t>
            </a:r>
          </a:p>
        </p:txBody>
      </p:sp>
      <p:pic>
        <p:nvPicPr>
          <p:cNvPr id="9933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40650" y="765175"/>
            <a:ext cx="1209675" cy="16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539749" y="2386013"/>
            <a:ext cx="8485955" cy="3216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175">
              <a:spcAft>
                <a:spcPts val="600"/>
              </a:spcAft>
              <a:buFontTx/>
              <a:buNone/>
              <a:defRPr/>
            </a:pPr>
            <a:r>
              <a:rPr lang="pt-PT" b="1" dirty="0">
                <a:solidFill>
                  <a:srgbClr val="C00000"/>
                </a:solidFill>
              </a:rPr>
              <a:t>Provoca</a:t>
            </a:r>
          </a:p>
          <a:p>
            <a:pPr marL="288925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pt-PT" b="1" dirty="0"/>
              <a:t>Risco de vida </a:t>
            </a:r>
            <a:r>
              <a:rPr lang="pt-PT" dirty="0"/>
              <a:t>para quem permaneça ou circule </a:t>
            </a:r>
            <a:r>
              <a:rPr lang="pt-PT" b="1" dirty="0"/>
              <a:t>junto à zona de rebentação</a:t>
            </a:r>
            <a:r>
              <a:rPr lang="pt-PT" dirty="0"/>
              <a:t>;</a:t>
            </a:r>
          </a:p>
          <a:p>
            <a:pPr marL="288925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pt-PT" b="1" dirty="0" smtClean="0"/>
              <a:t>Inundação</a:t>
            </a:r>
            <a:r>
              <a:rPr lang="pt-PT" dirty="0" smtClean="0"/>
              <a:t> da </a:t>
            </a:r>
            <a:r>
              <a:rPr lang="pt-PT" dirty="0"/>
              <a:t>área urbana pela </a:t>
            </a:r>
            <a:r>
              <a:rPr lang="pt-PT" b="1" dirty="0"/>
              <a:t>água do mar</a:t>
            </a:r>
            <a:r>
              <a:rPr lang="pt-PT" dirty="0"/>
              <a:t>;</a:t>
            </a:r>
          </a:p>
          <a:p>
            <a:pPr marL="288925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pt-PT" b="1" dirty="0"/>
              <a:t>Destruição de edifícios </a:t>
            </a:r>
            <a:r>
              <a:rPr lang="pt-PT" dirty="0"/>
              <a:t>costeiros;</a:t>
            </a:r>
          </a:p>
          <a:p>
            <a:pPr marL="288925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pt-PT" b="1" dirty="0"/>
              <a:t>Processos erosivos muito rápidos </a:t>
            </a:r>
            <a:r>
              <a:rPr lang="pt-PT" dirty="0"/>
              <a:t>(colapso de cordões dunares, desabamento nas arribas costeiras); </a:t>
            </a:r>
          </a:p>
        </p:txBody>
      </p:sp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2777800" y="5546158"/>
            <a:ext cx="1949773" cy="129850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  <p:pic>
        <p:nvPicPr>
          <p:cNvPr id="81923" name="Picture 3"/>
          <p:cNvPicPr>
            <a:picLocks noChangeAspect="1" noChangeArrowheads="1"/>
          </p:cNvPicPr>
          <p:nvPr/>
        </p:nvPicPr>
        <p:blipFill>
          <a:blip r:embed="rId5">
            <a:extLst/>
          </a:blip>
          <a:srcRect/>
          <a:stretch>
            <a:fillRect/>
          </a:stretch>
        </p:blipFill>
        <p:spPr bwMode="auto">
          <a:xfrm>
            <a:off x="7292128" y="5559490"/>
            <a:ext cx="1733576" cy="129850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  <p:pic>
        <p:nvPicPr>
          <p:cNvPr id="81924" name="Picture 4"/>
          <p:cNvPicPr>
            <a:picLocks noChangeAspect="1" noChangeArrowheads="1"/>
          </p:cNvPicPr>
          <p:nvPr/>
        </p:nvPicPr>
        <p:blipFill>
          <a:blip r:embed="rId6">
            <a:extLst/>
          </a:blip>
          <a:srcRect/>
          <a:stretch>
            <a:fillRect/>
          </a:stretch>
        </p:blipFill>
        <p:spPr bwMode="auto">
          <a:xfrm>
            <a:off x="4852510" y="5559491"/>
            <a:ext cx="2294957" cy="12851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Text Box 9"/>
          <p:cNvSpPr txBox="1">
            <a:spLocks noChangeArrowheads="1"/>
          </p:cNvSpPr>
          <p:nvPr/>
        </p:nvSpPr>
        <p:spPr bwMode="auto">
          <a:xfrm>
            <a:off x="422275" y="1265238"/>
            <a:ext cx="41862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b="1"/>
              <a:t>Condições meteorológicas adversas</a:t>
            </a:r>
          </a:p>
        </p:txBody>
      </p:sp>
      <p:sp>
        <p:nvSpPr>
          <p:cNvPr id="101378" name="Text Box 9"/>
          <p:cNvSpPr txBox="1">
            <a:spLocks noChangeArrowheads="1"/>
          </p:cNvSpPr>
          <p:nvPr/>
        </p:nvSpPr>
        <p:spPr bwMode="auto">
          <a:xfrm>
            <a:off x="539750" y="1773238"/>
            <a:ext cx="8064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8925" indent="-285750">
              <a:spcAft>
                <a:spcPts val="600"/>
              </a:spcAft>
            </a:pPr>
            <a:r>
              <a:rPr lang="pt-PT"/>
              <a:t>Agitação Marítima</a:t>
            </a:r>
          </a:p>
        </p:txBody>
      </p:sp>
      <p:pic>
        <p:nvPicPr>
          <p:cNvPr id="10137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40650" y="765175"/>
            <a:ext cx="1209675" cy="16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539750" y="2386013"/>
            <a:ext cx="8410575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175">
              <a:spcAft>
                <a:spcPts val="600"/>
              </a:spcAft>
              <a:buFontTx/>
              <a:buNone/>
              <a:defRPr/>
            </a:pPr>
            <a:r>
              <a:rPr lang="pt-PT" b="1" dirty="0">
                <a:solidFill>
                  <a:srgbClr val="0070C0"/>
                </a:solidFill>
              </a:rPr>
              <a:t>Autoproteção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pt-PT" dirty="0">
                <a:solidFill>
                  <a:schemeClr val="tx1"/>
                </a:solidFill>
              </a:rPr>
              <a:t>Atendendo à intensidade do vento e à forte ondulação, é de ev</a:t>
            </a:r>
            <a:r>
              <a:rPr lang="pt-PT" b="1" dirty="0">
                <a:solidFill>
                  <a:schemeClr val="tx1"/>
                </a:solidFill>
              </a:rPr>
              <a:t>itar circular nas zonas costeiras</a:t>
            </a:r>
            <a:r>
              <a:rPr lang="pt-PT" dirty="0">
                <a:solidFill>
                  <a:schemeClr val="tx1"/>
                </a:solidFill>
              </a:rPr>
              <a:t> (falésias, escarpas, vias marginais, passeios marítimos, praias).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pt-PT" dirty="0">
                <a:solidFill>
                  <a:schemeClr val="tx1"/>
                </a:solidFill>
              </a:rPr>
              <a:t>Nas zonas em risco de erosão costeira, a população deverá </a:t>
            </a:r>
            <a:r>
              <a:rPr lang="pt-PT" b="1" dirty="0">
                <a:solidFill>
                  <a:schemeClr val="tx1"/>
                </a:solidFill>
              </a:rPr>
              <a:t>tomar atenção à eventual afetação de edifícios </a:t>
            </a:r>
            <a:r>
              <a:rPr lang="pt-PT" dirty="0">
                <a:solidFill>
                  <a:schemeClr val="tx1"/>
                </a:solidFill>
              </a:rPr>
              <a:t>(habitações, estabelecimentos comerciais, apoios de praia, etc.), localizados junto à costa ou próximo de praias.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2777800" y="5546158"/>
            <a:ext cx="1949773" cy="129850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>
            <a:extLst/>
          </a:blip>
          <a:srcRect/>
          <a:stretch>
            <a:fillRect/>
          </a:stretch>
        </p:blipFill>
        <p:spPr bwMode="auto">
          <a:xfrm>
            <a:off x="7292128" y="5559490"/>
            <a:ext cx="1733576" cy="129850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6">
            <a:extLst/>
          </a:blip>
          <a:srcRect/>
          <a:stretch>
            <a:fillRect/>
          </a:stretch>
        </p:blipFill>
        <p:spPr bwMode="auto">
          <a:xfrm>
            <a:off x="4852510" y="5559491"/>
            <a:ext cx="2294957" cy="12851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798" y="1268760"/>
            <a:ext cx="5048250" cy="3429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49195771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Text Box 9"/>
          <p:cNvSpPr txBox="1">
            <a:spLocks noChangeArrowheads="1"/>
          </p:cNvSpPr>
          <p:nvPr/>
        </p:nvSpPr>
        <p:spPr bwMode="auto">
          <a:xfrm>
            <a:off x="422275" y="1265238"/>
            <a:ext cx="41862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b="1"/>
              <a:t>Condições meteorológicas adversas</a:t>
            </a:r>
          </a:p>
        </p:txBody>
      </p:sp>
      <p:sp>
        <p:nvSpPr>
          <p:cNvPr id="103426" name="Text Box 9"/>
          <p:cNvSpPr txBox="1">
            <a:spLocks noChangeArrowheads="1"/>
          </p:cNvSpPr>
          <p:nvPr/>
        </p:nvSpPr>
        <p:spPr bwMode="auto">
          <a:xfrm>
            <a:off x="539750" y="1773238"/>
            <a:ext cx="8064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8925" indent="-285750">
              <a:spcAft>
                <a:spcPts val="600"/>
              </a:spcAft>
            </a:pPr>
            <a:r>
              <a:rPr lang="pt-PT"/>
              <a:t>Onda de calor</a:t>
            </a:r>
          </a:p>
        </p:txBody>
      </p:sp>
      <p:pic>
        <p:nvPicPr>
          <p:cNvPr id="1034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40650" y="765175"/>
            <a:ext cx="1209675" cy="16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539750" y="2386013"/>
            <a:ext cx="8410575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175">
              <a:spcAft>
                <a:spcPts val="600"/>
              </a:spcAft>
              <a:buFontTx/>
              <a:buNone/>
              <a:defRPr/>
            </a:pPr>
            <a:r>
              <a:rPr lang="pt-PT" b="1" dirty="0">
                <a:solidFill>
                  <a:srgbClr val="C00000"/>
                </a:solidFill>
              </a:rPr>
              <a:t>Provoca</a:t>
            </a:r>
          </a:p>
          <a:p>
            <a:pPr marL="288925" indent="-285750">
              <a:buFont typeface="Arial" panose="020B0604020202020204" pitchFamily="34" charset="0"/>
              <a:buChar char="•"/>
              <a:defRPr/>
            </a:pPr>
            <a:r>
              <a:rPr lang="pt-PT" dirty="0"/>
              <a:t>Problemas de saúde particularmente em idosos, crianças e doentes crónicos;</a:t>
            </a:r>
          </a:p>
          <a:p>
            <a:pPr marL="288925" indent="-285750">
              <a:buFont typeface="Arial" panose="020B0604020202020204" pitchFamily="34" charset="0"/>
              <a:buChar char="•"/>
              <a:defRPr/>
            </a:pPr>
            <a:r>
              <a:rPr lang="pt-PT" dirty="0"/>
              <a:t>Aumenta risco de incêndio florestal;</a:t>
            </a:r>
          </a:p>
          <a:p>
            <a:pPr marL="288925" indent="-285750">
              <a:buFont typeface="Arial" panose="020B0604020202020204" pitchFamily="34" charset="0"/>
              <a:buChar char="•"/>
              <a:defRPr/>
            </a:pPr>
            <a:endParaRPr lang="pt-PT" dirty="0"/>
          </a:p>
        </p:txBody>
      </p:sp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6796493" y="5337387"/>
            <a:ext cx="2153832" cy="14371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/>
        </p:spPr>
      </p:pic>
      <p:pic>
        <p:nvPicPr>
          <p:cNvPr id="82947" name="Picture 3"/>
          <p:cNvPicPr>
            <a:picLocks noChangeAspect="1" noChangeArrowheads="1"/>
          </p:cNvPicPr>
          <p:nvPr/>
        </p:nvPicPr>
        <p:blipFill>
          <a:blip r:embed="rId5" cstate="print">
            <a:extLst/>
          </a:blip>
          <a:srcRect/>
          <a:stretch>
            <a:fillRect/>
          </a:stretch>
        </p:blipFill>
        <p:spPr bwMode="auto">
          <a:xfrm>
            <a:off x="5066485" y="5347695"/>
            <a:ext cx="1730008" cy="14268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/>
        </p:spPr>
      </p:pic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6" cstate="print">
            <a:extLst/>
          </a:blip>
          <a:srcRect/>
          <a:stretch>
            <a:fillRect/>
          </a:stretch>
        </p:blipFill>
        <p:spPr bwMode="auto">
          <a:xfrm>
            <a:off x="2843808" y="5349704"/>
            <a:ext cx="2136159" cy="14248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 Box 9"/>
          <p:cNvSpPr txBox="1">
            <a:spLocks noChangeArrowheads="1"/>
          </p:cNvSpPr>
          <p:nvPr/>
        </p:nvSpPr>
        <p:spPr bwMode="auto">
          <a:xfrm>
            <a:off x="422275" y="1265238"/>
            <a:ext cx="6000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b="1">
                <a:solidFill>
                  <a:srgbClr val="002060"/>
                </a:solidFill>
              </a:rPr>
              <a:t>A nível Regional  - </a:t>
            </a:r>
            <a:r>
              <a:rPr lang="pt-PT" altLang="pt-PT" b="1">
                <a:solidFill>
                  <a:srgbClr val="002060"/>
                </a:solidFill>
              </a:rPr>
              <a:t>Serviço Regional de Proteção Civil</a:t>
            </a:r>
            <a:endParaRPr lang="pt-PT" b="1">
              <a:solidFill>
                <a:srgbClr val="002060"/>
              </a:solidFill>
            </a:endParaRPr>
          </a:p>
        </p:txBody>
      </p:sp>
      <p:pic>
        <p:nvPicPr>
          <p:cNvPr id="34818" name="Picture 9" descr="LOGO_SRPCBM_FINAL_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68663" y="2060575"/>
            <a:ext cx="2089150" cy="195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684213" y="4221163"/>
            <a:ext cx="7777162" cy="1473200"/>
          </a:xfrm>
          <a:prstGeom prst="rect">
            <a:avLst/>
          </a:prstGeom>
          <a:solidFill>
            <a:schemeClr val="accent3"/>
          </a:solidFill>
          <a:ln w="9525">
            <a:solidFill>
              <a:srgbClr val="0066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150000"/>
              </a:lnSpc>
              <a:spcAft>
                <a:spcPct val="0"/>
              </a:spcAft>
              <a:buFontTx/>
              <a:buNone/>
            </a:pPr>
            <a:r>
              <a:rPr lang="en-US" sz="2000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O SRPC</a:t>
            </a:r>
            <a:r>
              <a:rPr lang="en-US" sz="2000" b="1">
                <a:solidFill>
                  <a:schemeClr val="tx1"/>
                </a:solidFill>
              </a:rPr>
              <a:t> é, na RAM, a estrutura central de </a:t>
            </a:r>
            <a:r>
              <a:rPr lang="en-US" sz="2000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COORDENAÇÃO</a:t>
            </a:r>
            <a:r>
              <a:rPr lang="en-US" sz="2000" b="1">
                <a:solidFill>
                  <a:schemeClr val="tx1"/>
                </a:solidFill>
              </a:rPr>
              <a:t> da Proteção Civil e do Socorro, incluíndo a </a:t>
            </a:r>
            <a:r>
              <a:rPr lang="en-US" sz="2000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Emergência Médica Pré-hospitalar</a:t>
            </a:r>
            <a:r>
              <a:rPr lang="en-US" sz="2000" b="1">
                <a:solidFill>
                  <a:schemeClr val="tx1"/>
                </a:solidFill>
              </a:rPr>
              <a:t>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Text Box 9"/>
          <p:cNvSpPr txBox="1">
            <a:spLocks noChangeArrowheads="1"/>
          </p:cNvSpPr>
          <p:nvPr/>
        </p:nvSpPr>
        <p:spPr bwMode="auto">
          <a:xfrm>
            <a:off x="422275" y="1265238"/>
            <a:ext cx="41862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b="1"/>
              <a:t>Condições meteorológicas adversas</a:t>
            </a:r>
          </a:p>
        </p:txBody>
      </p:sp>
      <p:sp>
        <p:nvSpPr>
          <p:cNvPr id="105474" name="Text Box 9"/>
          <p:cNvSpPr txBox="1">
            <a:spLocks noChangeArrowheads="1"/>
          </p:cNvSpPr>
          <p:nvPr/>
        </p:nvSpPr>
        <p:spPr bwMode="auto">
          <a:xfrm>
            <a:off x="539750" y="1773238"/>
            <a:ext cx="8064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8925" indent="-285750">
              <a:spcAft>
                <a:spcPts val="600"/>
              </a:spcAft>
            </a:pPr>
            <a:r>
              <a:rPr lang="pt-PT"/>
              <a:t>Onda de calor</a:t>
            </a:r>
          </a:p>
        </p:txBody>
      </p:sp>
      <p:pic>
        <p:nvPicPr>
          <p:cNvPr id="1054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40650" y="765175"/>
            <a:ext cx="1209675" cy="16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539750" y="2386013"/>
            <a:ext cx="8280400" cy="273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175">
              <a:spcAft>
                <a:spcPts val="600"/>
              </a:spcAft>
              <a:buFontTx/>
              <a:buNone/>
            </a:pPr>
            <a:r>
              <a:rPr lang="pt-PT" b="1" dirty="0">
                <a:solidFill>
                  <a:srgbClr val="0070C0"/>
                </a:solidFill>
              </a:rPr>
              <a:t>Autoproteção - saúde</a:t>
            </a:r>
          </a:p>
          <a:p>
            <a:pPr marL="3175"/>
            <a:r>
              <a:rPr lang="pt-PT" b="1" dirty="0"/>
              <a:t>Evitar exposição ao sol </a:t>
            </a:r>
            <a:r>
              <a:rPr lang="pt-PT" dirty="0"/>
              <a:t>sobretudo entre as </a:t>
            </a:r>
            <a:r>
              <a:rPr lang="pt-PT" dirty="0" err="1"/>
              <a:t>11h</a:t>
            </a:r>
            <a:r>
              <a:rPr lang="pt-PT" dirty="0"/>
              <a:t> e as </a:t>
            </a:r>
            <a:r>
              <a:rPr lang="pt-PT" dirty="0" err="1"/>
              <a:t>16h</a:t>
            </a:r>
            <a:r>
              <a:rPr lang="pt-PT" dirty="0"/>
              <a:t>;</a:t>
            </a:r>
          </a:p>
          <a:p>
            <a:pPr marL="3175"/>
            <a:r>
              <a:rPr lang="pt-PT" dirty="0"/>
              <a:t>Usar </a:t>
            </a:r>
            <a:r>
              <a:rPr lang="pt-PT" b="1" dirty="0"/>
              <a:t>roupa clara, leve e larga</a:t>
            </a:r>
            <a:r>
              <a:rPr lang="pt-PT" dirty="0"/>
              <a:t>;</a:t>
            </a:r>
          </a:p>
          <a:p>
            <a:pPr marL="3175"/>
            <a:r>
              <a:rPr lang="pt-PT" b="1" dirty="0"/>
              <a:t>Evitar esforços físicos </a:t>
            </a:r>
            <a:r>
              <a:rPr lang="pt-PT" dirty="0"/>
              <a:t>intensos;</a:t>
            </a:r>
          </a:p>
          <a:p>
            <a:pPr marL="3175"/>
            <a:r>
              <a:rPr lang="pt-PT" b="1" dirty="0"/>
              <a:t>Hidratar-se</a:t>
            </a:r>
            <a:r>
              <a:rPr lang="pt-PT" dirty="0"/>
              <a:t> ao longo do dia com água ou sumo de fruta (sem açúcar);</a:t>
            </a:r>
          </a:p>
          <a:p>
            <a:pPr marL="3175"/>
            <a:r>
              <a:rPr lang="pt-PT" dirty="0"/>
              <a:t>Fazer </a:t>
            </a:r>
            <a:r>
              <a:rPr lang="pt-PT" b="1" dirty="0"/>
              <a:t>refeições leves</a:t>
            </a:r>
            <a:r>
              <a:rPr lang="pt-PT" dirty="0"/>
              <a:t>, </a:t>
            </a:r>
            <a:r>
              <a:rPr lang="pt-PT" b="1" dirty="0"/>
              <a:t>evitar bebidas com álcool, açúcar, gás ou cafeína</a:t>
            </a:r>
            <a:r>
              <a:rPr lang="pt-PT" dirty="0"/>
              <a:t>;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6796493" y="5337387"/>
            <a:ext cx="2153832" cy="14371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print">
            <a:extLst/>
          </a:blip>
          <a:srcRect/>
          <a:stretch>
            <a:fillRect/>
          </a:stretch>
        </p:blipFill>
        <p:spPr bwMode="auto">
          <a:xfrm>
            <a:off x="5066485" y="5347695"/>
            <a:ext cx="1730008" cy="14268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 cstate="print">
            <a:extLst/>
          </a:blip>
          <a:srcRect/>
          <a:stretch>
            <a:fillRect/>
          </a:stretch>
        </p:blipFill>
        <p:spPr bwMode="auto">
          <a:xfrm>
            <a:off x="2843808" y="5349704"/>
            <a:ext cx="2136159" cy="14248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Text Box 9"/>
          <p:cNvSpPr txBox="1">
            <a:spLocks noChangeArrowheads="1"/>
          </p:cNvSpPr>
          <p:nvPr/>
        </p:nvSpPr>
        <p:spPr bwMode="auto">
          <a:xfrm>
            <a:off x="422275" y="1265238"/>
            <a:ext cx="41862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b="1"/>
              <a:t>Condições meteorológicas adversas</a:t>
            </a:r>
          </a:p>
        </p:txBody>
      </p:sp>
      <p:sp>
        <p:nvSpPr>
          <p:cNvPr id="107522" name="Text Box 9"/>
          <p:cNvSpPr txBox="1">
            <a:spLocks noChangeArrowheads="1"/>
          </p:cNvSpPr>
          <p:nvPr/>
        </p:nvSpPr>
        <p:spPr bwMode="auto">
          <a:xfrm>
            <a:off x="539750" y="1773238"/>
            <a:ext cx="8064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8925" indent="-285750">
              <a:spcAft>
                <a:spcPts val="600"/>
              </a:spcAft>
            </a:pPr>
            <a:r>
              <a:rPr lang="pt-PT"/>
              <a:t>Onda de calor</a:t>
            </a:r>
          </a:p>
        </p:txBody>
      </p:sp>
      <p:pic>
        <p:nvPicPr>
          <p:cNvPr id="1075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40650" y="765175"/>
            <a:ext cx="1209675" cy="16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539748" y="2276872"/>
            <a:ext cx="8410575" cy="363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175">
              <a:spcAft>
                <a:spcPts val="600"/>
              </a:spcAft>
              <a:buFontTx/>
              <a:buNone/>
              <a:defRPr/>
            </a:pPr>
            <a:r>
              <a:rPr lang="pt-PT" b="1" dirty="0">
                <a:solidFill>
                  <a:srgbClr val="0070C0"/>
                </a:solidFill>
              </a:rPr>
              <a:t>Autoproteção - incêndios</a:t>
            </a:r>
          </a:p>
          <a:p>
            <a:pPr marL="288925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pt-PT" b="1" dirty="0"/>
              <a:t>Evitar realização de queimadas</a:t>
            </a:r>
            <a:r>
              <a:rPr lang="pt-PT" dirty="0"/>
              <a:t>, de </a:t>
            </a:r>
            <a:r>
              <a:rPr lang="pt-PT" b="1" dirty="0"/>
              <a:t>fogueiras, fumar ou fazer lume </a:t>
            </a:r>
            <a:r>
              <a:rPr lang="pt-PT" dirty="0"/>
              <a:t>de qualquer tipo nas áreas de floresta e matos ou áreas circundantes;</a:t>
            </a:r>
          </a:p>
          <a:p>
            <a:pPr marL="288925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pt-PT" b="1" dirty="0" smtClean="0"/>
              <a:t>Não utilizar foguetes </a:t>
            </a:r>
            <a:r>
              <a:rPr lang="pt-PT" dirty="0" smtClean="0"/>
              <a:t>ou balões com mecha acesa;</a:t>
            </a:r>
          </a:p>
          <a:p>
            <a:pPr marL="288925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pt-PT" dirty="0" smtClean="0"/>
              <a:t>Cumprir </a:t>
            </a:r>
            <a:r>
              <a:rPr lang="pt-PT" dirty="0"/>
              <a:t>as regras de utilização </a:t>
            </a:r>
            <a:r>
              <a:rPr lang="pt-PT" b="1" dirty="0"/>
              <a:t>alfaias e veículos agrícolas</a:t>
            </a:r>
            <a:r>
              <a:rPr lang="pt-PT" dirty="0"/>
              <a:t>;</a:t>
            </a:r>
          </a:p>
          <a:p>
            <a:pPr marL="288925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pt-PT" b="1" dirty="0"/>
              <a:t>Avisar rapidamente as autoridades</a:t>
            </a:r>
            <a:r>
              <a:rPr lang="pt-PT" dirty="0"/>
              <a:t> em caso de suspeita de incêndio (112, </a:t>
            </a:r>
            <a:r>
              <a:rPr lang="pt-PT" dirty="0" smtClean="0"/>
              <a:t>Bombeiros</a:t>
            </a:r>
            <a:r>
              <a:rPr lang="pt-PT" dirty="0"/>
              <a:t>, SRPC</a:t>
            </a:r>
            <a:r>
              <a:rPr lang="pt-PT" dirty="0" smtClean="0"/>
              <a:t>);</a:t>
            </a:r>
            <a:endParaRPr lang="pt-PT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6796493" y="5337387"/>
            <a:ext cx="2153832" cy="14371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print">
            <a:extLst/>
          </a:blip>
          <a:srcRect/>
          <a:stretch>
            <a:fillRect/>
          </a:stretch>
        </p:blipFill>
        <p:spPr bwMode="auto">
          <a:xfrm>
            <a:off x="5066485" y="5347695"/>
            <a:ext cx="1730008" cy="14268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 cstate="print">
            <a:extLst/>
          </a:blip>
          <a:srcRect/>
          <a:stretch>
            <a:fillRect/>
          </a:stretch>
        </p:blipFill>
        <p:spPr bwMode="auto">
          <a:xfrm>
            <a:off x="2843808" y="5349704"/>
            <a:ext cx="2136159" cy="14248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124744"/>
            <a:ext cx="5253608" cy="349385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49195771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Text Box 9"/>
          <p:cNvSpPr txBox="1">
            <a:spLocks noChangeArrowheads="1"/>
          </p:cNvSpPr>
          <p:nvPr/>
        </p:nvSpPr>
        <p:spPr bwMode="auto">
          <a:xfrm>
            <a:off x="422275" y="1265238"/>
            <a:ext cx="41862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b="1"/>
              <a:t>Condições meteorológicas adversas</a:t>
            </a:r>
          </a:p>
        </p:txBody>
      </p:sp>
      <p:sp>
        <p:nvSpPr>
          <p:cNvPr id="109570" name="Text Box 9"/>
          <p:cNvSpPr txBox="1">
            <a:spLocks noChangeArrowheads="1"/>
          </p:cNvSpPr>
          <p:nvPr/>
        </p:nvSpPr>
        <p:spPr bwMode="auto">
          <a:xfrm>
            <a:off x="539750" y="1773238"/>
            <a:ext cx="8064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8925" indent="-285750">
              <a:spcAft>
                <a:spcPts val="600"/>
              </a:spcAft>
            </a:pPr>
            <a:r>
              <a:rPr lang="pt-PT"/>
              <a:t>Vaga de Frio</a:t>
            </a:r>
          </a:p>
        </p:txBody>
      </p:sp>
      <p:pic>
        <p:nvPicPr>
          <p:cNvPr id="1095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40650" y="765175"/>
            <a:ext cx="1209675" cy="16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539750" y="2386013"/>
            <a:ext cx="828040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175">
              <a:spcAft>
                <a:spcPts val="600"/>
              </a:spcAft>
              <a:buFontTx/>
              <a:buNone/>
              <a:defRPr/>
            </a:pPr>
            <a:r>
              <a:rPr lang="pt-PT" b="1" dirty="0">
                <a:solidFill>
                  <a:srgbClr val="C00000"/>
                </a:solidFill>
              </a:rPr>
              <a:t>Provoca</a:t>
            </a:r>
          </a:p>
          <a:p>
            <a:pPr marL="288925" indent="-285750">
              <a:buFont typeface="Arial" panose="020B0604020202020204" pitchFamily="34" charset="0"/>
              <a:buChar char="•"/>
              <a:defRPr/>
            </a:pPr>
            <a:r>
              <a:rPr lang="pt-PT" dirty="0"/>
              <a:t>Problemas de saúde particularmente em idosos, crianças e doentes crónicos;</a:t>
            </a:r>
          </a:p>
          <a:p>
            <a:pPr marL="288925" indent="-285750">
              <a:buFont typeface="Arial" panose="020B0604020202020204" pitchFamily="34" charset="0"/>
              <a:buChar char="•"/>
              <a:defRPr/>
            </a:pPr>
            <a:r>
              <a:rPr lang="pt-PT" dirty="0"/>
              <a:t>Hipotermia;</a:t>
            </a:r>
          </a:p>
          <a:p>
            <a:pPr marL="288925" indent="-285750">
              <a:buFont typeface="Arial" panose="020B0604020202020204" pitchFamily="34" charset="0"/>
              <a:buChar char="•"/>
              <a:defRPr/>
            </a:pPr>
            <a:r>
              <a:rPr lang="pt-PT" dirty="0"/>
              <a:t>Queimaduras pelo frio;</a:t>
            </a:r>
          </a:p>
        </p:txBody>
      </p:sp>
      <p:pic>
        <p:nvPicPr>
          <p:cNvPr id="79874" name="Picture 2" descr="http://imgs.sapo.pt/gfx/463943.gif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7583318" y="5811687"/>
            <a:ext cx="1447267" cy="945687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79875" name="Picture 3"/>
          <p:cNvPicPr>
            <a:picLocks noChangeAspect="1" noChangeArrowheads="1"/>
          </p:cNvPicPr>
          <p:nvPr/>
        </p:nvPicPr>
        <p:blipFill>
          <a:blip r:embed="rId5" cstate="print">
            <a:extLst/>
          </a:blip>
          <a:srcRect/>
          <a:stretch>
            <a:fillRect/>
          </a:stretch>
        </p:blipFill>
        <p:spPr bwMode="auto">
          <a:xfrm>
            <a:off x="7583318" y="4725144"/>
            <a:ext cx="1447267" cy="983322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79876" name="Picture 4"/>
          <p:cNvPicPr>
            <a:picLocks noChangeAspect="1" noChangeArrowheads="1"/>
          </p:cNvPicPr>
          <p:nvPr/>
        </p:nvPicPr>
        <p:blipFill>
          <a:blip r:embed="rId6" cstate="print">
            <a:extLst/>
          </a:blip>
          <a:srcRect/>
          <a:stretch>
            <a:fillRect/>
          </a:stretch>
        </p:blipFill>
        <p:spPr bwMode="auto">
          <a:xfrm>
            <a:off x="7583317" y="3876996"/>
            <a:ext cx="1447267" cy="817631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Text Box 9"/>
          <p:cNvSpPr txBox="1">
            <a:spLocks noChangeArrowheads="1"/>
          </p:cNvSpPr>
          <p:nvPr/>
        </p:nvSpPr>
        <p:spPr bwMode="auto">
          <a:xfrm>
            <a:off x="422275" y="1265238"/>
            <a:ext cx="41862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b="1"/>
              <a:t>Condições meteorológicas adversas</a:t>
            </a:r>
          </a:p>
        </p:txBody>
      </p:sp>
      <p:sp>
        <p:nvSpPr>
          <p:cNvPr id="111618" name="Text Box 9"/>
          <p:cNvSpPr txBox="1">
            <a:spLocks noChangeArrowheads="1"/>
          </p:cNvSpPr>
          <p:nvPr/>
        </p:nvSpPr>
        <p:spPr bwMode="auto">
          <a:xfrm>
            <a:off x="539750" y="1773238"/>
            <a:ext cx="8064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8925" indent="-285750">
              <a:spcAft>
                <a:spcPts val="600"/>
              </a:spcAft>
            </a:pPr>
            <a:r>
              <a:rPr lang="pt-PT"/>
              <a:t>Vaga de Frio</a:t>
            </a:r>
          </a:p>
        </p:txBody>
      </p:sp>
      <p:pic>
        <p:nvPicPr>
          <p:cNvPr id="1116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40650" y="765175"/>
            <a:ext cx="1209675" cy="16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539750" y="2386013"/>
            <a:ext cx="7200900" cy="3077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175">
              <a:spcAft>
                <a:spcPts val="600"/>
              </a:spcAft>
              <a:buFontTx/>
              <a:buNone/>
              <a:defRPr/>
            </a:pPr>
            <a:r>
              <a:rPr lang="pt-PT" b="1" dirty="0">
                <a:solidFill>
                  <a:srgbClr val="0070C0"/>
                </a:solidFill>
              </a:rPr>
              <a:t>Autoproteção</a:t>
            </a:r>
          </a:p>
          <a:p>
            <a:pPr marL="3175">
              <a:spcAft>
                <a:spcPts val="600"/>
              </a:spcAft>
              <a:buFontTx/>
              <a:buNone/>
              <a:defRPr/>
            </a:pPr>
            <a:endParaRPr lang="pt-PT" b="1" dirty="0">
              <a:solidFill>
                <a:srgbClr val="0070C0"/>
              </a:solidFill>
            </a:endParaRPr>
          </a:p>
          <a:p>
            <a:pPr marL="3175">
              <a:spcAft>
                <a:spcPts val="600"/>
              </a:spcAft>
              <a:buFontTx/>
              <a:buNone/>
              <a:defRPr/>
            </a:pPr>
            <a:endParaRPr lang="pt-PT" b="1" dirty="0">
              <a:solidFill>
                <a:srgbClr val="0070C0"/>
              </a:solidFill>
            </a:endParaRPr>
          </a:p>
          <a:p>
            <a:pPr marL="288925" indent="-285750">
              <a:lnSpc>
                <a:spcPct val="15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endParaRPr lang="pt-PT" sz="100" dirty="0" smtClean="0"/>
          </a:p>
          <a:p>
            <a:pPr marL="288925" indent="-285750">
              <a:lnSpc>
                <a:spcPct val="150000"/>
              </a:lnSpc>
              <a:spcBef>
                <a:spcPts val="1200"/>
              </a:spcBef>
              <a:defRPr/>
            </a:pPr>
            <a:r>
              <a:rPr lang="pt-PT" dirty="0" smtClean="0"/>
              <a:t>Manter </a:t>
            </a:r>
            <a:r>
              <a:rPr lang="pt-PT" b="1" dirty="0"/>
              <a:t>ventilação dos espaços</a:t>
            </a:r>
            <a:r>
              <a:rPr lang="pt-PT" dirty="0"/>
              <a:t>, nomeadamente quando há animais ou lareiras e outros </a:t>
            </a:r>
            <a:r>
              <a:rPr lang="pt-PT" dirty="0">
                <a:solidFill>
                  <a:schemeClr val="tx1"/>
                </a:solidFill>
              </a:rPr>
              <a:t>equipamentos de queima para aquecimento</a:t>
            </a:r>
            <a:r>
              <a:rPr lang="pt-PT" dirty="0" smtClean="0"/>
              <a:t>;</a:t>
            </a:r>
            <a:endParaRPr lang="pt-PT" dirty="0"/>
          </a:p>
        </p:txBody>
      </p:sp>
      <p:pic>
        <p:nvPicPr>
          <p:cNvPr id="7" name="Picture 2" descr="http://imgs.sapo.pt/gfx/463943.gif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7583318" y="5811687"/>
            <a:ext cx="1447267" cy="945687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print">
            <a:extLst/>
          </a:blip>
          <a:srcRect/>
          <a:stretch>
            <a:fillRect/>
          </a:stretch>
        </p:blipFill>
        <p:spPr bwMode="auto">
          <a:xfrm>
            <a:off x="7583318" y="4725144"/>
            <a:ext cx="1447267" cy="983322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6" cstate="print">
            <a:extLst/>
          </a:blip>
          <a:srcRect/>
          <a:stretch>
            <a:fillRect/>
          </a:stretch>
        </p:blipFill>
        <p:spPr bwMode="auto">
          <a:xfrm>
            <a:off x="7583317" y="3876996"/>
            <a:ext cx="1447267" cy="817631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111624" name="Retângulo 1"/>
          <p:cNvSpPr>
            <a:spLocks noChangeArrowheads="1"/>
          </p:cNvSpPr>
          <p:nvPr/>
        </p:nvSpPr>
        <p:spPr bwMode="auto">
          <a:xfrm>
            <a:off x="546100" y="2762250"/>
            <a:ext cx="840422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lnSpc>
                <a:spcPct val="150000"/>
              </a:lnSpc>
              <a:spcAft>
                <a:spcPct val="0"/>
              </a:spcAft>
            </a:pPr>
            <a:r>
              <a:rPr lang="pt-PT" dirty="0">
                <a:solidFill>
                  <a:schemeClr val="tx1"/>
                </a:solidFill>
              </a:rPr>
              <a:t>Usar </a:t>
            </a:r>
            <a:r>
              <a:rPr lang="pt-PT" b="1" dirty="0">
                <a:solidFill>
                  <a:schemeClr val="tx1"/>
                </a:solidFill>
              </a:rPr>
              <a:t>roupa adequada ao frio</a:t>
            </a:r>
            <a:r>
              <a:rPr lang="pt-PT" dirty="0">
                <a:solidFill>
                  <a:schemeClr val="tx1"/>
                </a:solidFill>
              </a:rPr>
              <a:t>, que proteja todo o corpo, composta por várias camadas de roupa (em vez de uma única peça pesada) e sempre seca;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Text Box 9"/>
          <p:cNvSpPr txBox="1">
            <a:spLocks noChangeArrowheads="1"/>
          </p:cNvSpPr>
          <p:nvPr/>
        </p:nvSpPr>
        <p:spPr bwMode="auto">
          <a:xfrm>
            <a:off x="422275" y="1265238"/>
            <a:ext cx="41862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b="1"/>
              <a:t>Condições meteorológicas adversas</a:t>
            </a:r>
          </a:p>
        </p:txBody>
      </p:sp>
      <p:sp>
        <p:nvSpPr>
          <p:cNvPr id="111618" name="Text Box 9"/>
          <p:cNvSpPr txBox="1">
            <a:spLocks noChangeArrowheads="1"/>
          </p:cNvSpPr>
          <p:nvPr/>
        </p:nvSpPr>
        <p:spPr bwMode="auto">
          <a:xfrm>
            <a:off x="539750" y="1773238"/>
            <a:ext cx="8064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8925" indent="-285750">
              <a:spcAft>
                <a:spcPts val="600"/>
              </a:spcAft>
            </a:pPr>
            <a:r>
              <a:rPr lang="pt-PT"/>
              <a:t>Vaga de Frio</a:t>
            </a:r>
          </a:p>
        </p:txBody>
      </p:sp>
      <p:pic>
        <p:nvPicPr>
          <p:cNvPr id="1116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40650" y="765175"/>
            <a:ext cx="1209675" cy="16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539750" y="2386013"/>
            <a:ext cx="7200900" cy="3200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175">
              <a:spcAft>
                <a:spcPts val="600"/>
              </a:spcAft>
              <a:buFontTx/>
              <a:buNone/>
              <a:defRPr/>
            </a:pPr>
            <a:r>
              <a:rPr lang="pt-PT" b="1" dirty="0">
                <a:solidFill>
                  <a:srgbClr val="0070C0"/>
                </a:solidFill>
              </a:rPr>
              <a:t>Autoproteção</a:t>
            </a:r>
          </a:p>
          <a:p>
            <a:pPr marL="3175">
              <a:spcAft>
                <a:spcPts val="600"/>
              </a:spcAft>
              <a:buFontTx/>
              <a:buNone/>
              <a:defRPr/>
            </a:pPr>
            <a:endParaRPr lang="pt-PT" b="1" dirty="0">
              <a:solidFill>
                <a:srgbClr val="0070C0"/>
              </a:solidFill>
            </a:endParaRPr>
          </a:p>
          <a:p>
            <a:pPr marL="288925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pt-PT" b="1" dirty="0" smtClean="0"/>
              <a:t>Evitar </a:t>
            </a:r>
            <a:r>
              <a:rPr lang="pt-PT" b="1" dirty="0"/>
              <a:t>consumo de álcool </a:t>
            </a:r>
            <a:r>
              <a:rPr lang="pt-PT" dirty="0"/>
              <a:t>e reforçar consumo de hidratos de carbono;</a:t>
            </a:r>
          </a:p>
          <a:p>
            <a:pPr marL="288925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pt-PT" dirty="0"/>
              <a:t>Usar </a:t>
            </a:r>
            <a:r>
              <a:rPr lang="pt-PT" b="1" dirty="0"/>
              <a:t>calçado isolante </a:t>
            </a:r>
            <a:r>
              <a:rPr lang="pt-PT" dirty="0"/>
              <a:t>que limite a perda de calor e evitar molhar os pés e consequentemente o seu arrefecimento;</a:t>
            </a:r>
          </a:p>
          <a:p>
            <a:pPr marL="288925" indent="-285750">
              <a:buFont typeface="Arial" panose="020B0604020202020204" pitchFamily="34" charset="0"/>
              <a:buChar char="•"/>
              <a:defRPr/>
            </a:pPr>
            <a:r>
              <a:rPr lang="pt-PT" dirty="0"/>
              <a:t>Ao </a:t>
            </a:r>
            <a:r>
              <a:rPr lang="pt-PT" b="1" dirty="0"/>
              <a:t>conduzir</a:t>
            </a:r>
            <a:r>
              <a:rPr lang="pt-PT" dirty="0"/>
              <a:t>, ter atenção à formação de </a:t>
            </a:r>
            <a:r>
              <a:rPr lang="pt-PT" b="1" dirty="0"/>
              <a:t>gelo no piso</a:t>
            </a:r>
            <a:r>
              <a:rPr lang="pt-PT" dirty="0"/>
              <a:t>;</a:t>
            </a:r>
          </a:p>
        </p:txBody>
      </p:sp>
      <p:pic>
        <p:nvPicPr>
          <p:cNvPr id="7" name="Picture 2" descr="http://imgs.sapo.pt/gfx/463943.gif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7583318" y="5811687"/>
            <a:ext cx="1447267" cy="945687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print">
            <a:extLst/>
          </a:blip>
          <a:srcRect/>
          <a:stretch>
            <a:fillRect/>
          </a:stretch>
        </p:blipFill>
        <p:spPr bwMode="auto">
          <a:xfrm>
            <a:off x="7583318" y="4725144"/>
            <a:ext cx="1447267" cy="983322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6" cstate="print">
            <a:extLst/>
          </a:blip>
          <a:srcRect/>
          <a:stretch>
            <a:fillRect/>
          </a:stretch>
        </p:blipFill>
        <p:spPr bwMode="auto">
          <a:xfrm>
            <a:off x="7583317" y="3876996"/>
            <a:ext cx="1447267" cy="817631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</p:spTree>
    <p:extLst>
      <p:ext uri="{BB962C8B-B14F-4D97-AF65-F5344CB8AC3E}">
        <p14:creationId xmlns:p14="http://schemas.microsoft.com/office/powerpoint/2010/main" val="15123983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4061" y="1052736"/>
            <a:ext cx="2300067" cy="34563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49195771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Text Box 9"/>
          <p:cNvSpPr txBox="1">
            <a:spLocks noChangeArrowheads="1"/>
          </p:cNvSpPr>
          <p:nvPr/>
        </p:nvSpPr>
        <p:spPr bwMode="auto">
          <a:xfrm>
            <a:off x="422275" y="1265238"/>
            <a:ext cx="41862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b="1"/>
              <a:t>Condições meteorológicas adversas</a:t>
            </a:r>
          </a:p>
        </p:txBody>
      </p:sp>
      <p:sp>
        <p:nvSpPr>
          <p:cNvPr id="113666" name="Text Box 9"/>
          <p:cNvSpPr txBox="1">
            <a:spLocks noChangeArrowheads="1"/>
          </p:cNvSpPr>
          <p:nvPr/>
        </p:nvSpPr>
        <p:spPr bwMode="auto">
          <a:xfrm>
            <a:off x="539750" y="1773238"/>
            <a:ext cx="8064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8925" indent="-285750">
              <a:spcAft>
                <a:spcPts val="600"/>
              </a:spcAft>
            </a:pPr>
            <a:r>
              <a:rPr lang="pt-PT"/>
              <a:t>Radiação Solar UV</a:t>
            </a:r>
          </a:p>
        </p:txBody>
      </p:sp>
      <p:pic>
        <p:nvPicPr>
          <p:cNvPr id="1136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40650" y="765175"/>
            <a:ext cx="1209675" cy="16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539750" y="2386013"/>
            <a:ext cx="8280400" cy="377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175">
              <a:spcAft>
                <a:spcPts val="600"/>
              </a:spcAft>
              <a:buFontTx/>
              <a:buNone/>
              <a:defRPr/>
            </a:pPr>
            <a:r>
              <a:rPr lang="pt-PT" b="1" dirty="0">
                <a:solidFill>
                  <a:srgbClr val="C00000"/>
                </a:solidFill>
              </a:rPr>
              <a:t>Provoca</a:t>
            </a:r>
          </a:p>
          <a:p>
            <a:pPr marL="288925" indent="-285750">
              <a:buFont typeface="Arial" panose="020B0604020202020204" pitchFamily="34" charset="0"/>
              <a:buChar char="•"/>
              <a:defRPr/>
            </a:pPr>
            <a:r>
              <a:rPr lang="pt-PT" dirty="0"/>
              <a:t>Problemas de </a:t>
            </a:r>
            <a:r>
              <a:rPr lang="pt-PT" b="1" dirty="0"/>
              <a:t>saúde agudos</a:t>
            </a:r>
          </a:p>
          <a:p>
            <a:pPr marL="746125" lvl="1" indent="-285750">
              <a:buFont typeface="Arial" panose="020B0604020202020204" pitchFamily="34" charset="0"/>
              <a:buChar char="•"/>
              <a:defRPr/>
            </a:pPr>
            <a:r>
              <a:rPr lang="pt-PT" dirty="0"/>
              <a:t>Queimaduras solares;</a:t>
            </a:r>
          </a:p>
          <a:p>
            <a:pPr marL="746125" lvl="1" indent="-285750">
              <a:buFont typeface="Arial" panose="020B0604020202020204" pitchFamily="34" charset="0"/>
              <a:buChar char="•"/>
              <a:defRPr/>
            </a:pPr>
            <a:r>
              <a:rPr lang="pt-PT" dirty="0"/>
              <a:t>Insolação (desidratação, queimaduras de pele, dor de cabeça);</a:t>
            </a:r>
          </a:p>
          <a:p>
            <a:pPr marL="288925" indent="-285750">
              <a:buFont typeface="Arial" panose="020B0604020202020204" pitchFamily="34" charset="0"/>
              <a:buChar char="•"/>
              <a:defRPr/>
            </a:pPr>
            <a:endParaRPr lang="pt-PT" sz="1050" dirty="0"/>
          </a:p>
          <a:p>
            <a:pPr marL="288925" indent="-285750">
              <a:buFont typeface="Arial" panose="020B0604020202020204" pitchFamily="34" charset="0"/>
              <a:buChar char="•"/>
              <a:defRPr/>
            </a:pPr>
            <a:r>
              <a:rPr lang="pt-PT" dirty="0"/>
              <a:t>Problemas de </a:t>
            </a:r>
            <a:r>
              <a:rPr lang="pt-PT" b="1" dirty="0"/>
              <a:t>saúde crónicos</a:t>
            </a:r>
          </a:p>
          <a:p>
            <a:pPr marL="746125" lvl="1" indent="-285750">
              <a:buFont typeface="Arial" panose="020B0604020202020204" pitchFamily="34" charset="0"/>
              <a:buChar char="•"/>
              <a:defRPr/>
            </a:pPr>
            <a:r>
              <a:rPr lang="pt-PT" dirty="0"/>
              <a:t>Cataratas e outros problemas de visão;</a:t>
            </a:r>
          </a:p>
          <a:p>
            <a:pPr marL="746125" lvl="1" indent="-285750">
              <a:buFont typeface="Arial" panose="020B0604020202020204" pitchFamily="34" charset="0"/>
              <a:buChar char="•"/>
              <a:defRPr/>
            </a:pPr>
            <a:r>
              <a:rPr lang="pt-PT" dirty="0"/>
              <a:t>Cancro de pele;</a:t>
            </a:r>
          </a:p>
        </p:txBody>
      </p:sp>
      <p:pic>
        <p:nvPicPr>
          <p:cNvPr id="77825" name="Picture 1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7610135" y="5727681"/>
            <a:ext cx="1470703" cy="1104528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77827" name="Picture 3" descr="http://1.bp.blogspot.com/-umeyMG6t6RQ/UHc6cMtF63I/AAAAAAAAAWc/35nVxO8kX9o/s1600/queimadura_solar.jpg"/>
          <p:cNvPicPr>
            <a:picLocks noChangeAspect="1" noChangeArrowheads="1"/>
          </p:cNvPicPr>
          <p:nvPr/>
        </p:nvPicPr>
        <p:blipFill>
          <a:blip r:embed="rId5" cstate="print">
            <a:extLst/>
          </a:blip>
          <a:srcRect/>
          <a:stretch>
            <a:fillRect/>
          </a:stretch>
        </p:blipFill>
        <p:spPr bwMode="auto">
          <a:xfrm>
            <a:off x="7610135" y="4580822"/>
            <a:ext cx="1470703" cy="1117427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113671" name="Picture 2" descr="http://intrometendo.com/wp-content/uploads/2013/02/insola%C3%A7%C3%A3o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72225" y="5726113"/>
            <a:ext cx="1176338" cy="113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Text Box 9"/>
          <p:cNvSpPr txBox="1">
            <a:spLocks noChangeArrowheads="1"/>
          </p:cNvSpPr>
          <p:nvPr/>
        </p:nvSpPr>
        <p:spPr bwMode="auto">
          <a:xfrm>
            <a:off x="422275" y="1265238"/>
            <a:ext cx="41862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b="1"/>
              <a:t>Condições meteorológicas adversas</a:t>
            </a:r>
          </a:p>
        </p:txBody>
      </p:sp>
      <p:sp>
        <p:nvSpPr>
          <p:cNvPr id="115714" name="Text Box 9"/>
          <p:cNvSpPr txBox="1">
            <a:spLocks noChangeArrowheads="1"/>
          </p:cNvSpPr>
          <p:nvPr/>
        </p:nvSpPr>
        <p:spPr bwMode="auto">
          <a:xfrm>
            <a:off x="539750" y="1773238"/>
            <a:ext cx="8064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8925" indent="-285750">
              <a:spcAft>
                <a:spcPts val="600"/>
              </a:spcAft>
            </a:pPr>
            <a:r>
              <a:rPr lang="pt-PT"/>
              <a:t>Radiação Solar UV</a:t>
            </a:r>
          </a:p>
        </p:txBody>
      </p:sp>
      <p:pic>
        <p:nvPicPr>
          <p:cNvPr id="1157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40650" y="765175"/>
            <a:ext cx="1209675" cy="16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539750" y="2386013"/>
            <a:ext cx="828040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175">
              <a:spcAft>
                <a:spcPts val="600"/>
              </a:spcAft>
              <a:buFontTx/>
              <a:buNone/>
              <a:defRPr/>
            </a:pPr>
            <a:r>
              <a:rPr lang="pt-PT" b="1" dirty="0">
                <a:solidFill>
                  <a:srgbClr val="0070C0"/>
                </a:solidFill>
              </a:rPr>
              <a:t>Autoproteção</a:t>
            </a:r>
          </a:p>
          <a:p>
            <a:pPr marL="288925" indent="-285750">
              <a:buFont typeface="Arial" panose="020B0604020202020204" pitchFamily="34" charset="0"/>
              <a:buChar char="•"/>
              <a:defRPr/>
            </a:pPr>
            <a:r>
              <a:rPr lang="pt-PT" b="1" dirty="0"/>
              <a:t>Evitar exposição solar </a:t>
            </a:r>
            <a:r>
              <a:rPr lang="pt-PT" dirty="0"/>
              <a:t>entre as </a:t>
            </a:r>
            <a:r>
              <a:rPr lang="pt-PT" dirty="0" err="1"/>
              <a:t>11h</a:t>
            </a:r>
            <a:r>
              <a:rPr lang="pt-PT" dirty="0"/>
              <a:t> e as </a:t>
            </a:r>
            <a:r>
              <a:rPr lang="pt-PT" dirty="0" err="1"/>
              <a:t>16h</a:t>
            </a:r>
            <a:r>
              <a:rPr lang="pt-PT" dirty="0"/>
              <a:t>;</a:t>
            </a:r>
          </a:p>
          <a:p>
            <a:pPr marL="288925" indent="-285750">
              <a:buFont typeface="Arial" panose="020B0604020202020204" pitchFamily="34" charset="0"/>
              <a:buChar char="•"/>
              <a:defRPr/>
            </a:pPr>
            <a:r>
              <a:rPr lang="pt-PT" dirty="0"/>
              <a:t>Aplicar frequentemente </a:t>
            </a:r>
            <a:r>
              <a:rPr lang="pt-PT" b="1" dirty="0"/>
              <a:t>protetor solar</a:t>
            </a:r>
            <a:r>
              <a:rPr lang="pt-PT" dirty="0"/>
              <a:t> de índice adequado;</a:t>
            </a:r>
          </a:p>
          <a:p>
            <a:pPr marL="288925" indent="-285750">
              <a:buFont typeface="Arial" panose="020B0604020202020204" pitchFamily="34" charset="0"/>
              <a:buChar char="•"/>
              <a:defRPr/>
            </a:pPr>
            <a:r>
              <a:rPr lang="pt-PT" dirty="0"/>
              <a:t>Utilizar vestuário de proteção como </a:t>
            </a:r>
            <a:r>
              <a:rPr lang="pt-PT" b="1" dirty="0"/>
              <a:t>chapéu e óculos</a:t>
            </a:r>
            <a:r>
              <a:rPr lang="pt-PT" dirty="0"/>
              <a:t>;</a:t>
            </a:r>
          </a:p>
          <a:p>
            <a:pPr marL="288925" indent="-285750">
              <a:buFont typeface="Arial" panose="020B0604020202020204" pitchFamily="34" charset="0"/>
              <a:buChar char="•"/>
              <a:defRPr/>
            </a:pPr>
            <a:r>
              <a:rPr lang="pt-PT" dirty="0"/>
              <a:t>Ter atenção aos </a:t>
            </a:r>
            <a:r>
              <a:rPr lang="pt-PT" b="1" dirty="0"/>
              <a:t>efeitos secundários de alguns medicamentos</a:t>
            </a:r>
            <a:r>
              <a:rPr lang="pt-PT" dirty="0"/>
              <a:t>;</a:t>
            </a:r>
          </a:p>
        </p:txBody>
      </p:sp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7610135" y="5727681"/>
            <a:ext cx="1470703" cy="1104528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8" name="Picture 3" descr="http://1.bp.blogspot.com/-umeyMG6t6RQ/UHc6cMtF63I/AAAAAAAAAWc/35nVxO8kX9o/s1600/queimadura_solar.jpg"/>
          <p:cNvPicPr>
            <a:picLocks noChangeAspect="1" noChangeArrowheads="1"/>
          </p:cNvPicPr>
          <p:nvPr/>
        </p:nvPicPr>
        <p:blipFill>
          <a:blip r:embed="rId5" cstate="print">
            <a:extLst/>
          </a:blip>
          <a:srcRect/>
          <a:stretch>
            <a:fillRect/>
          </a:stretch>
        </p:blipFill>
        <p:spPr bwMode="auto">
          <a:xfrm>
            <a:off x="7610135" y="4580822"/>
            <a:ext cx="1470703" cy="1117427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115719" name="Picture 2" descr="http://intrometendo.com/wp-content/uploads/2013/02/insola%C3%A7%C3%A3o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72225" y="5726113"/>
            <a:ext cx="1176338" cy="113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AutoShape 8"/>
          <p:cNvSpPr>
            <a:spLocks noChangeArrowheads="1"/>
          </p:cNvSpPr>
          <p:nvPr/>
        </p:nvSpPr>
        <p:spPr bwMode="auto">
          <a:xfrm>
            <a:off x="1331913" y="2205038"/>
            <a:ext cx="7561262" cy="1295400"/>
          </a:xfrm>
          <a:prstGeom prst="roundRect">
            <a:avLst>
              <a:gd name="adj" fmla="val 50000"/>
            </a:avLst>
          </a:prstGeom>
          <a:noFill/>
          <a:ln w="9525">
            <a:noFill/>
            <a:round/>
            <a:headEnd/>
            <a:tailEnd/>
          </a:ln>
        </p:spPr>
        <p:txBody>
          <a:bodyPr anchor="b"/>
          <a:lstStyle/>
          <a:p>
            <a:pPr algn="ctr" defTabSz="873125" eaLnBrk="0" hangingPunct="0">
              <a:spcAft>
                <a:spcPct val="0"/>
              </a:spcAft>
              <a:buFontTx/>
              <a:buNone/>
            </a:pPr>
            <a:r>
              <a:rPr lang="pt-PT" sz="3600" b="1">
                <a:solidFill>
                  <a:srgbClr val="0033CC"/>
                </a:solidFill>
                <a:latin typeface="Verdana" pitchFamily="34" charset="0"/>
                <a:ea typeface="ヒラギノ角ゴ Pro W3"/>
                <a:cs typeface="ヒラギノ角ゴ Pro W3"/>
              </a:rPr>
              <a:t>EM CASO DE EMERGÊNCIA LIGUE</a:t>
            </a:r>
          </a:p>
        </p:txBody>
      </p:sp>
      <p:sp>
        <p:nvSpPr>
          <p:cNvPr id="117762" name="AutoShape 8"/>
          <p:cNvSpPr>
            <a:spLocks noChangeArrowheads="1"/>
          </p:cNvSpPr>
          <p:nvPr/>
        </p:nvSpPr>
        <p:spPr bwMode="auto">
          <a:xfrm>
            <a:off x="1258888" y="3789363"/>
            <a:ext cx="7561262" cy="1295400"/>
          </a:xfrm>
          <a:prstGeom prst="roundRect">
            <a:avLst>
              <a:gd name="adj" fmla="val 50000"/>
            </a:avLst>
          </a:prstGeom>
          <a:noFill/>
          <a:ln w="9525">
            <a:noFill/>
            <a:round/>
            <a:headEnd/>
            <a:tailEnd/>
          </a:ln>
        </p:spPr>
        <p:txBody>
          <a:bodyPr anchor="b"/>
          <a:lstStyle/>
          <a:p>
            <a:pPr algn="ctr" defTabSz="873125" eaLnBrk="0" hangingPunct="0">
              <a:spcAft>
                <a:spcPct val="0"/>
              </a:spcAft>
              <a:buFontTx/>
              <a:buNone/>
            </a:pPr>
            <a:r>
              <a:rPr lang="pt-PT" sz="8000" b="1">
                <a:solidFill>
                  <a:srgbClr val="0033CC"/>
                </a:solidFill>
                <a:latin typeface="Verdana" pitchFamily="34" charset="0"/>
                <a:ea typeface="ヒラギノ角ゴ Pro W3"/>
                <a:cs typeface="ヒラギノ角ゴ Pro W3"/>
              </a:rPr>
              <a:t>112</a:t>
            </a:r>
          </a:p>
        </p:txBody>
      </p:sp>
      <p:sp>
        <p:nvSpPr>
          <p:cNvPr id="117763" name="AutoShape 8"/>
          <p:cNvSpPr>
            <a:spLocks noChangeArrowheads="1"/>
          </p:cNvSpPr>
          <p:nvPr/>
        </p:nvSpPr>
        <p:spPr bwMode="auto">
          <a:xfrm>
            <a:off x="1619250" y="5445125"/>
            <a:ext cx="6697663" cy="574675"/>
          </a:xfrm>
          <a:prstGeom prst="roundRect">
            <a:avLst>
              <a:gd name="adj" fmla="val 50000"/>
            </a:avLst>
          </a:prstGeom>
          <a:noFill/>
          <a:ln w="9525">
            <a:noFill/>
            <a:round/>
            <a:headEnd/>
            <a:tailEnd/>
          </a:ln>
        </p:spPr>
        <p:txBody>
          <a:bodyPr anchor="b"/>
          <a:lstStyle/>
          <a:p>
            <a:pPr algn="ctr" defTabSz="873125" eaLnBrk="0" hangingPunct="0">
              <a:spcAft>
                <a:spcPct val="0"/>
              </a:spcAft>
              <a:buFontTx/>
              <a:buNone/>
            </a:pPr>
            <a:r>
              <a:rPr lang="pt-PT" sz="2400" b="1">
                <a:solidFill>
                  <a:srgbClr val="0033CC"/>
                </a:solidFill>
                <a:latin typeface="Verdana" pitchFamily="34" charset="0"/>
                <a:ea typeface="ヒラギノ角ゴ Pro W3"/>
                <a:cs typeface="ヒラギノ角ゴ Pro W3"/>
              </a:rPr>
              <a:t>www.procivmadeira.pt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ext Box 9"/>
          <p:cNvSpPr txBox="1">
            <a:spLocks noChangeArrowheads="1"/>
          </p:cNvSpPr>
          <p:nvPr/>
        </p:nvSpPr>
        <p:spPr bwMode="auto">
          <a:xfrm>
            <a:off x="422275" y="1265238"/>
            <a:ext cx="6000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b="1">
                <a:solidFill>
                  <a:srgbClr val="002060"/>
                </a:solidFill>
              </a:rPr>
              <a:t>A nível Regional  - </a:t>
            </a:r>
            <a:r>
              <a:rPr lang="pt-PT" altLang="pt-PT" b="1">
                <a:solidFill>
                  <a:srgbClr val="002060"/>
                </a:solidFill>
              </a:rPr>
              <a:t>Serviço Regional de Proteção Civil</a:t>
            </a:r>
            <a:endParaRPr lang="pt-PT" b="1">
              <a:solidFill>
                <a:srgbClr val="002060"/>
              </a:solidFill>
            </a:endParaRPr>
          </a:p>
        </p:txBody>
      </p:sp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533400" y="1989138"/>
            <a:ext cx="8431213" cy="3779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175">
              <a:spcAft>
                <a:spcPct val="60000"/>
              </a:spcAft>
              <a:buFontTx/>
              <a:buNone/>
            </a:pPr>
            <a:r>
              <a:rPr lang="pt-PT" altLang="pt-PT" sz="2000" b="1" dirty="0">
                <a:solidFill>
                  <a:schemeClr val="tx1"/>
                </a:solidFill>
              </a:rPr>
              <a:t>Tem por missão:</a:t>
            </a:r>
          </a:p>
          <a:p>
            <a:pPr marL="3175">
              <a:lnSpc>
                <a:spcPct val="150000"/>
              </a:lnSpc>
              <a:spcAft>
                <a:spcPct val="0"/>
              </a:spcAft>
              <a:buFontTx/>
              <a:buNone/>
            </a:pPr>
            <a:r>
              <a:rPr lang="pt-PT" altLang="pt-PT" sz="2000" dirty="0">
                <a:solidFill>
                  <a:schemeClr val="tx1"/>
                </a:solidFill>
              </a:rPr>
              <a:t>O SRPC, tem por missão </a:t>
            </a:r>
            <a:r>
              <a:rPr lang="pt-PT" altLang="pt-PT" sz="2000" b="1" dirty="0">
                <a:solidFill>
                  <a:schemeClr val="tx1"/>
                </a:solidFill>
              </a:rPr>
              <a:t>prevenir os riscos</a:t>
            </a:r>
            <a:r>
              <a:rPr lang="pt-PT" altLang="pt-PT" sz="2000" dirty="0">
                <a:solidFill>
                  <a:schemeClr val="tx1"/>
                </a:solidFill>
              </a:rPr>
              <a:t> inerentes a situações de acidente grave ou catástrofe, bem como </a:t>
            </a:r>
            <a:r>
              <a:rPr lang="pt-PT" altLang="pt-PT" sz="2000" b="1" dirty="0">
                <a:solidFill>
                  <a:schemeClr val="tx1"/>
                </a:solidFill>
              </a:rPr>
              <a:t>resolver os efeitos</a:t>
            </a:r>
            <a:r>
              <a:rPr lang="pt-PT" altLang="pt-PT" sz="2000" dirty="0">
                <a:solidFill>
                  <a:schemeClr val="tx1"/>
                </a:solidFill>
              </a:rPr>
              <a:t> decorrentes de tais situações, socorrendo pessoas e protegendo bens.</a:t>
            </a:r>
          </a:p>
          <a:p>
            <a:pPr marL="3175">
              <a:lnSpc>
                <a:spcPct val="150000"/>
              </a:lnSpc>
              <a:spcAft>
                <a:spcPct val="0"/>
              </a:spcAft>
              <a:buFontTx/>
              <a:buNone/>
            </a:pPr>
            <a:r>
              <a:rPr lang="pt-PT" altLang="pt-PT" sz="2000" dirty="0">
                <a:solidFill>
                  <a:schemeClr val="tx1"/>
                </a:solidFill>
              </a:rPr>
              <a:t> </a:t>
            </a:r>
          </a:p>
          <a:p>
            <a:pPr marL="3175">
              <a:lnSpc>
                <a:spcPct val="150000"/>
              </a:lnSpc>
              <a:spcAft>
                <a:spcPct val="0"/>
              </a:spcAft>
              <a:buFontTx/>
              <a:buNone/>
            </a:pPr>
            <a:r>
              <a:rPr lang="pt-PT" altLang="pt-PT" sz="2000" dirty="0">
                <a:solidFill>
                  <a:schemeClr val="tx1"/>
                </a:solidFill>
              </a:rPr>
              <a:t>São ainda atribuições genéricas do SRPC </a:t>
            </a:r>
            <a:r>
              <a:rPr lang="pt-PT" altLang="pt-PT" sz="2000" b="1" dirty="0">
                <a:solidFill>
                  <a:schemeClr val="tx1"/>
                </a:solidFill>
              </a:rPr>
              <a:t>orientar</a:t>
            </a:r>
            <a:r>
              <a:rPr lang="pt-PT" altLang="pt-PT" sz="2000" dirty="0">
                <a:solidFill>
                  <a:schemeClr val="tx1"/>
                </a:solidFill>
              </a:rPr>
              <a:t>, </a:t>
            </a:r>
            <a:r>
              <a:rPr lang="pt-PT" altLang="pt-PT" sz="2000" b="1" dirty="0">
                <a:solidFill>
                  <a:schemeClr val="tx1"/>
                </a:solidFill>
              </a:rPr>
              <a:t>coordenar e fiscalizar</a:t>
            </a:r>
            <a:r>
              <a:rPr lang="pt-PT" altLang="pt-PT" sz="2000" dirty="0">
                <a:solidFill>
                  <a:schemeClr val="tx1"/>
                </a:solidFill>
              </a:rPr>
              <a:t> as </a:t>
            </a:r>
            <a:r>
              <a:rPr lang="pt-PT" altLang="pt-PT" sz="2000" b="1" dirty="0" smtClean="0">
                <a:solidFill>
                  <a:schemeClr val="tx1"/>
                </a:solidFill>
              </a:rPr>
              <a:t>atividades</a:t>
            </a:r>
            <a:r>
              <a:rPr lang="pt-PT" altLang="pt-PT" sz="2000" dirty="0" smtClean="0">
                <a:solidFill>
                  <a:schemeClr val="tx1"/>
                </a:solidFill>
              </a:rPr>
              <a:t> </a:t>
            </a:r>
            <a:r>
              <a:rPr lang="pt-PT" altLang="pt-PT" sz="2000" dirty="0">
                <a:solidFill>
                  <a:schemeClr val="tx1"/>
                </a:solidFill>
              </a:rPr>
              <a:t>exercidas pelos </a:t>
            </a:r>
            <a:r>
              <a:rPr lang="pt-PT" altLang="pt-PT" sz="2000" b="1" dirty="0">
                <a:solidFill>
                  <a:schemeClr val="tx1"/>
                </a:solidFill>
              </a:rPr>
              <a:t>corpos de bombeiros</a:t>
            </a:r>
            <a:r>
              <a:rPr lang="pt-PT" altLang="pt-PT" sz="2000" dirty="0">
                <a:solidFill>
                  <a:schemeClr val="tx1"/>
                </a:solidFill>
              </a:rPr>
              <a:t>, bem como todas as atividades de proteção civil e socorro.</a:t>
            </a:r>
          </a:p>
        </p:txBody>
      </p:sp>
      <p:sp>
        <p:nvSpPr>
          <p:cNvPr id="36867" name="Rectangle 4"/>
          <p:cNvSpPr>
            <a:spLocks noChangeArrowheads="1"/>
          </p:cNvSpPr>
          <p:nvPr/>
        </p:nvSpPr>
        <p:spPr bwMode="auto">
          <a:xfrm>
            <a:off x="0" y="6564313"/>
            <a:ext cx="65119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r>
              <a:rPr lang="pt-PT" sz="1200">
                <a:solidFill>
                  <a:schemeClr val="tx1"/>
                </a:solidFill>
              </a:rPr>
              <a:t>http://procivmadeira.pt/index.php?option=com_content&amp;view=article&amp;id=5&amp;Itemid=18&amp;lang=pt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tângulo 1"/>
          <p:cNvSpPr>
            <a:spLocks noChangeArrowheads="1"/>
          </p:cNvSpPr>
          <p:nvPr/>
        </p:nvSpPr>
        <p:spPr bwMode="auto">
          <a:xfrm>
            <a:off x="4932363" y="4868863"/>
            <a:ext cx="3941762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sz="2200" b="1"/>
              <a:t>Agentes de Proteção Civil</a:t>
            </a:r>
          </a:p>
        </p:txBody>
      </p:sp>
      <p:pic>
        <p:nvPicPr>
          <p:cNvPr id="2052" name="Picture 4" descr="http://us.123rf.com/400wm/400/400/notkoo2008/notkoo20081106/notkoo2008110600214/9829667-cartoon-fireman-icon-set.jpg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 rot="207141">
            <a:off x="843354" y="476672"/>
            <a:ext cx="3672408" cy="4209714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  <a:ex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ext Box 6"/>
          <p:cNvSpPr txBox="1">
            <a:spLocks noChangeArrowheads="1"/>
          </p:cNvSpPr>
          <p:nvPr/>
        </p:nvSpPr>
        <p:spPr bwMode="auto">
          <a:xfrm>
            <a:off x="1403350" y="16017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endParaRPr lang="pt-PT" altLang="pt-PT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43010" name="Rectangle 8"/>
          <p:cNvSpPr>
            <a:spLocks noChangeArrowheads="1"/>
          </p:cNvSpPr>
          <p:nvPr/>
        </p:nvSpPr>
        <p:spPr bwMode="auto">
          <a:xfrm>
            <a:off x="869950" y="1285875"/>
            <a:ext cx="7488238" cy="736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spcAft>
                <a:spcPct val="0"/>
              </a:spcAft>
              <a:buFontTx/>
              <a:buNone/>
            </a:pPr>
            <a:endParaRPr lang="pt-PT" altLang="pt-PT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43011" name="Text Box 9"/>
          <p:cNvSpPr txBox="1">
            <a:spLocks noChangeArrowheads="1"/>
          </p:cNvSpPr>
          <p:nvPr/>
        </p:nvSpPr>
        <p:spPr bwMode="auto">
          <a:xfrm>
            <a:off x="950913" y="1444625"/>
            <a:ext cx="72929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Aft>
                <a:spcPct val="0"/>
              </a:spcAft>
              <a:buFontTx/>
              <a:buNone/>
            </a:pPr>
            <a:r>
              <a:rPr lang="pt-PT" altLang="pt-PT" sz="2000" b="1">
                <a:solidFill>
                  <a:schemeClr val="tx1"/>
                </a:solidFill>
                <a:latin typeface="Verdana" pitchFamily="34" charset="0"/>
              </a:rPr>
              <a:t>Dispositivo de Resposta Operacional</a:t>
            </a:r>
          </a:p>
        </p:txBody>
      </p:sp>
      <p:sp>
        <p:nvSpPr>
          <p:cNvPr id="43012" name="Text Box 10"/>
          <p:cNvSpPr txBox="1">
            <a:spLocks noChangeArrowheads="1"/>
          </p:cNvSpPr>
          <p:nvPr/>
        </p:nvSpPr>
        <p:spPr bwMode="auto">
          <a:xfrm>
            <a:off x="879475" y="306387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0"/>
              </a:spcAft>
              <a:buFontTx/>
              <a:buNone/>
            </a:pPr>
            <a:endParaRPr lang="pt-PT" altLang="pt-PT">
              <a:solidFill>
                <a:srgbClr val="002060"/>
              </a:solidFill>
              <a:latin typeface="Verdana" pitchFamily="34" charset="0"/>
            </a:endParaRPr>
          </a:p>
        </p:txBody>
      </p:sp>
      <p:sp>
        <p:nvSpPr>
          <p:cNvPr id="7192" name="Rectangle 12"/>
          <p:cNvSpPr>
            <a:spLocks noChangeArrowheads="1"/>
          </p:cNvSpPr>
          <p:nvPr/>
        </p:nvSpPr>
        <p:spPr bwMode="auto">
          <a:xfrm>
            <a:off x="0" y="2401888"/>
            <a:ext cx="5724525" cy="3968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algn="ctr">
              <a:spcAft>
                <a:spcPct val="0"/>
              </a:spcAft>
              <a:buFontTx/>
              <a:buNone/>
            </a:pPr>
            <a:r>
              <a:rPr lang="pt-PT" altLang="pt-PT" sz="2000" b="1" dirty="0">
                <a:solidFill>
                  <a:srgbClr val="002060"/>
                </a:solidFill>
              </a:rPr>
              <a:t>Equipa Médica de Intervenção Rápida</a:t>
            </a:r>
            <a:r>
              <a:rPr lang="pt-PT" altLang="pt-PT" sz="2000" dirty="0">
                <a:solidFill>
                  <a:srgbClr val="002060"/>
                </a:solidFill>
              </a:rPr>
              <a:t> (EMIR)</a:t>
            </a:r>
            <a:endParaRPr lang="pt-PT" altLang="pt-PT" sz="2000" b="1" dirty="0">
              <a:solidFill>
                <a:srgbClr val="002060"/>
              </a:solidFill>
            </a:endParaRPr>
          </a:p>
        </p:txBody>
      </p:sp>
      <p:pic>
        <p:nvPicPr>
          <p:cNvPr id="43014" name="Picture 20" descr="IMGP778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833688"/>
            <a:ext cx="2335212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89" name="Rectangle 12"/>
          <p:cNvSpPr>
            <a:spLocks noChangeArrowheads="1"/>
          </p:cNvSpPr>
          <p:nvPr/>
        </p:nvSpPr>
        <p:spPr bwMode="auto">
          <a:xfrm>
            <a:off x="4614863" y="2506663"/>
            <a:ext cx="4211637" cy="3968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algn="ctr">
              <a:spcAft>
                <a:spcPct val="0"/>
              </a:spcAft>
              <a:buFontTx/>
              <a:buNone/>
            </a:pPr>
            <a:r>
              <a:rPr lang="pt-PT" altLang="pt-PT" sz="2000" b="1" dirty="0">
                <a:solidFill>
                  <a:srgbClr val="002060"/>
                </a:solidFill>
              </a:rPr>
              <a:t>SANAS Madeira</a:t>
            </a:r>
          </a:p>
        </p:txBody>
      </p:sp>
      <p:pic>
        <p:nvPicPr>
          <p:cNvPr id="43024" name="Picture 18" descr="20100504094905188_00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07025" y="2938463"/>
            <a:ext cx="1935162" cy="155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25" name="Picture 19" descr="LOGO_SANA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67613" y="3298825"/>
            <a:ext cx="611187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86" name="Rectangle 12"/>
          <p:cNvSpPr>
            <a:spLocks noChangeArrowheads="1"/>
          </p:cNvSpPr>
          <p:nvPr/>
        </p:nvSpPr>
        <p:spPr bwMode="auto">
          <a:xfrm>
            <a:off x="323850" y="4868863"/>
            <a:ext cx="4211638" cy="3968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algn="ctr">
              <a:spcAft>
                <a:spcPct val="0"/>
              </a:spcAft>
              <a:buFontTx/>
              <a:buNone/>
            </a:pPr>
            <a:r>
              <a:rPr lang="pt-PT" altLang="pt-PT" sz="2000" b="1" dirty="0">
                <a:solidFill>
                  <a:srgbClr val="002060"/>
                </a:solidFill>
              </a:rPr>
              <a:t>Corpo da Polícia Florestal</a:t>
            </a:r>
          </a:p>
        </p:txBody>
      </p:sp>
      <p:pic>
        <p:nvPicPr>
          <p:cNvPr id="43021" name="Picture 22" descr="policia_comemoracoes_01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5288" y="5229225"/>
            <a:ext cx="1717675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22" name="Picture 2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11413" y="5445125"/>
            <a:ext cx="962025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83" name="Rectangle 12"/>
          <p:cNvSpPr>
            <a:spLocks noChangeArrowheads="1"/>
          </p:cNvSpPr>
          <p:nvPr/>
        </p:nvSpPr>
        <p:spPr bwMode="auto">
          <a:xfrm>
            <a:off x="4808538" y="4862513"/>
            <a:ext cx="4211637" cy="3968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algn="ctr">
              <a:spcAft>
                <a:spcPct val="0"/>
              </a:spcAft>
              <a:buFontTx/>
              <a:buNone/>
            </a:pPr>
            <a:r>
              <a:rPr lang="pt-PT" altLang="pt-PT" sz="2000" b="1">
                <a:solidFill>
                  <a:srgbClr val="002060"/>
                </a:solidFill>
              </a:rPr>
              <a:t>Delegação Madeira CVP</a:t>
            </a:r>
          </a:p>
        </p:txBody>
      </p:sp>
      <p:pic>
        <p:nvPicPr>
          <p:cNvPr id="43018" name="Picture 25" descr="Simbolo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596188" y="5373688"/>
            <a:ext cx="1223962" cy="88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9" name="Picture 26" descr="Temporal Funchal23E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292725" y="5229225"/>
            <a:ext cx="1622425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92" grpId="0"/>
      <p:bldP spid="7189" grpId="0"/>
      <p:bldP spid="7186" grpId="0"/>
      <p:bldP spid="718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34" name="Group 7"/>
          <p:cNvGrpSpPr>
            <a:grpSpLocks/>
          </p:cNvGrpSpPr>
          <p:nvPr/>
        </p:nvGrpSpPr>
        <p:grpSpPr bwMode="auto">
          <a:xfrm>
            <a:off x="900113" y="1125538"/>
            <a:ext cx="7781925" cy="736600"/>
            <a:chOff x="567" y="890"/>
            <a:chExt cx="4902" cy="499"/>
          </a:xfrm>
        </p:grpSpPr>
        <p:sp>
          <p:nvSpPr>
            <p:cNvPr id="44045" name="Rectangle 8"/>
            <p:cNvSpPr>
              <a:spLocks noChangeArrowheads="1"/>
            </p:cNvSpPr>
            <p:nvPr/>
          </p:nvSpPr>
          <p:spPr bwMode="auto">
            <a:xfrm>
              <a:off x="567" y="890"/>
              <a:ext cx="4717" cy="499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spcAft>
                  <a:spcPct val="0"/>
                </a:spcAft>
                <a:buFontTx/>
                <a:buNone/>
              </a:pPr>
              <a:endParaRPr lang="pt-PT" altLang="pt-PT">
                <a:solidFill>
                  <a:schemeClr val="tx1"/>
                </a:solidFill>
                <a:latin typeface="Verdana" pitchFamily="34" charset="0"/>
              </a:endParaRPr>
            </a:p>
          </p:txBody>
        </p:sp>
        <p:sp>
          <p:nvSpPr>
            <p:cNvPr id="44046" name="Text Box 9"/>
            <p:cNvSpPr txBox="1">
              <a:spLocks noChangeArrowheads="1"/>
            </p:cNvSpPr>
            <p:nvPr/>
          </p:nvSpPr>
          <p:spPr bwMode="auto">
            <a:xfrm>
              <a:off x="875" y="1005"/>
              <a:ext cx="4594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Aft>
                  <a:spcPct val="0"/>
                </a:spcAft>
                <a:buFontTx/>
                <a:buNone/>
              </a:pPr>
              <a:r>
                <a:rPr lang="pt-PT" altLang="pt-PT" sz="2000" b="1">
                  <a:solidFill>
                    <a:schemeClr val="tx1"/>
                  </a:solidFill>
                  <a:latin typeface="Verdana" pitchFamily="34" charset="0"/>
                </a:rPr>
                <a:t>Dispositivo de Resposta Operacional</a:t>
              </a:r>
            </a:p>
          </p:txBody>
        </p:sp>
      </p:grpSp>
      <p:sp>
        <p:nvSpPr>
          <p:cNvPr id="8203" name="Rectangle 12"/>
          <p:cNvSpPr>
            <a:spLocks noChangeArrowheads="1"/>
          </p:cNvSpPr>
          <p:nvPr/>
        </p:nvSpPr>
        <p:spPr bwMode="auto">
          <a:xfrm>
            <a:off x="1150938" y="1989138"/>
            <a:ext cx="3959225" cy="3968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algn="ctr">
              <a:spcAft>
                <a:spcPct val="0"/>
              </a:spcAft>
              <a:buFontTx/>
              <a:buNone/>
            </a:pPr>
            <a:r>
              <a:rPr lang="pt-PT" altLang="pt-PT" sz="2000" b="1" dirty="0">
                <a:solidFill>
                  <a:srgbClr val="002060"/>
                </a:solidFill>
              </a:rPr>
              <a:t>Forças Armadas</a:t>
            </a:r>
          </a:p>
        </p:txBody>
      </p:sp>
      <p:sp>
        <p:nvSpPr>
          <p:cNvPr id="8204" name="Rectangle 12"/>
          <p:cNvSpPr>
            <a:spLocks noChangeArrowheads="1"/>
          </p:cNvSpPr>
          <p:nvPr/>
        </p:nvSpPr>
        <p:spPr bwMode="auto">
          <a:xfrm>
            <a:off x="5183188" y="2206625"/>
            <a:ext cx="4211637" cy="3968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algn="ctr">
              <a:spcAft>
                <a:spcPct val="0"/>
              </a:spcAft>
              <a:buFontTx/>
              <a:buNone/>
            </a:pPr>
            <a:r>
              <a:rPr lang="pt-PT" altLang="pt-PT" sz="2000" b="1" dirty="0">
                <a:solidFill>
                  <a:srgbClr val="002060"/>
                </a:solidFill>
              </a:rPr>
              <a:t>Autoridade Marítima</a:t>
            </a:r>
          </a:p>
        </p:txBody>
      </p:sp>
      <p:sp>
        <p:nvSpPr>
          <p:cNvPr id="44038" name="Rectangle 12"/>
          <p:cNvSpPr>
            <a:spLocks noChangeArrowheads="1"/>
          </p:cNvSpPr>
          <p:nvPr/>
        </p:nvSpPr>
        <p:spPr bwMode="auto">
          <a:xfrm>
            <a:off x="250825" y="4146550"/>
            <a:ext cx="42116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Aft>
                <a:spcPct val="0"/>
              </a:spcAft>
              <a:buFontTx/>
              <a:buNone/>
            </a:pPr>
            <a:r>
              <a:rPr lang="pt-PT" altLang="pt-PT" sz="2000" b="1" dirty="0">
                <a:solidFill>
                  <a:srgbClr val="002060"/>
                </a:solidFill>
              </a:rPr>
              <a:t>Forças de Segurança</a:t>
            </a:r>
          </a:p>
        </p:txBody>
      </p:sp>
      <p:sp>
        <p:nvSpPr>
          <p:cNvPr id="8206" name="Rectangle 12"/>
          <p:cNvSpPr>
            <a:spLocks noChangeArrowheads="1"/>
          </p:cNvSpPr>
          <p:nvPr/>
        </p:nvSpPr>
        <p:spPr bwMode="auto">
          <a:xfrm>
            <a:off x="4822825" y="5295900"/>
            <a:ext cx="4211638" cy="3968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algn="ctr">
              <a:spcAft>
                <a:spcPct val="0"/>
              </a:spcAft>
              <a:buFontTx/>
              <a:buNone/>
            </a:pPr>
            <a:r>
              <a:rPr lang="pt-PT" altLang="pt-PT" sz="2000" b="1">
                <a:solidFill>
                  <a:srgbClr val="002060"/>
                </a:solidFill>
              </a:rPr>
              <a:t>OUTRAS INSTITUIÇÕES</a:t>
            </a:r>
          </a:p>
        </p:txBody>
      </p:sp>
      <p:pic>
        <p:nvPicPr>
          <p:cNvPr id="44040" name="Picture 21" descr="DSC_06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1025" y="2452688"/>
            <a:ext cx="235585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41" name="Picture 15" descr="Temporal Funchal5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1025" y="4576763"/>
            <a:ext cx="1470025" cy="185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42" name="Picture 29" descr="Desaparecidos_A_Maritim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75350" y="2566988"/>
            <a:ext cx="2932113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43" name="Picture 30" descr="Desaparecidos_Militare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62275" y="2460625"/>
            <a:ext cx="235585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44" name="Picture 31" descr="PSP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085975" y="4576763"/>
            <a:ext cx="2428875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3" grpId="0"/>
      <p:bldP spid="8204" grpId="0"/>
      <p:bldP spid="44038" grpId="0"/>
      <p:bldP spid="820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ext Box 9"/>
          <p:cNvSpPr txBox="1">
            <a:spLocks noChangeArrowheads="1"/>
          </p:cNvSpPr>
          <p:nvPr/>
        </p:nvSpPr>
        <p:spPr bwMode="auto">
          <a:xfrm>
            <a:off x="422275" y="1265238"/>
            <a:ext cx="30321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Aft>
                <a:spcPct val="60000"/>
              </a:spcAft>
              <a:buFontTx/>
              <a:buNone/>
            </a:pPr>
            <a:r>
              <a:rPr lang="pt-PT" b="1"/>
              <a:t>Agentes de Proteção Civil</a:t>
            </a:r>
          </a:p>
        </p:txBody>
      </p:sp>
      <p:sp>
        <p:nvSpPr>
          <p:cNvPr id="49154" name="Text Box 9"/>
          <p:cNvSpPr txBox="1">
            <a:spLocks noChangeArrowheads="1"/>
          </p:cNvSpPr>
          <p:nvPr/>
        </p:nvSpPr>
        <p:spPr bwMode="auto">
          <a:xfrm>
            <a:off x="468313" y="1773238"/>
            <a:ext cx="84963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175">
              <a:spcAft>
                <a:spcPct val="60000"/>
              </a:spcAft>
              <a:buFontTx/>
              <a:buNone/>
            </a:pPr>
            <a:r>
              <a:rPr lang="pt-PT" sz="2000" b="1">
                <a:solidFill>
                  <a:schemeClr val="hlink"/>
                </a:solidFill>
              </a:rPr>
              <a:t>Corpos de Bombeiros</a:t>
            </a:r>
            <a:r>
              <a:rPr lang="pt-PT" sz="2000"/>
              <a:t> - </a:t>
            </a:r>
            <a:r>
              <a:rPr lang="pt-PT" sz="2000" b="1">
                <a:solidFill>
                  <a:schemeClr val="tx1"/>
                </a:solidFill>
              </a:rPr>
              <a:t>Missão e Atribuições </a:t>
            </a:r>
            <a:r>
              <a:rPr lang="pt-PT" sz="1600">
                <a:solidFill>
                  <a:schemeClr val="tx1"/>
                </a:solidFill>
              </a:rPr>
              <a:t>(no âmbito da Proteção Civil)</a:t>
            </a:r>
          </a:p>
        </p:txBody>
      </p:sp>
      <p:pic>
        <p:nvPicPr>
          <p:cNvPr id="49155" name="Picture 9" descr="19jul2012---bombeiros-trabalham-no-controle-de-incendio-florestal-nesta-quinta-feira-19-que-pode-atingir-casas-do-vilarejo-de-camacha-nas-montanhas-da-cidade-de-funchal-na-ilha-portuguesa-da-madeira-1342709074934_956x5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32588" y="5503863"/>
            <a:ext cx="2239962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6" name="Picture 11" descr="carro_novo_bombeiro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3800" y="5516563"/>
            <a:ext cx="1655763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7" name="Picture 13" descr="ANd9GcTl4aVmvqNR2fcTFO-ZvoMhvYSGAmZ_wUVysRwk8Lk9Ud0Ca_x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19475" y="5516563"/>
            <a:ext cx="1506538" cy="113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8" name="Rectangle 7"/>
          <p:cNvSpPr>
            <a:spLocks noChangeArrowheads="1"/>
          </p:cNvSpPr>
          <p:nvPr/>
        </p:nvSpPr>
        <p:spPr bwMode="auto">
          <a:xfrm>
            <a:off x="684213" y="2636838"/>
            <a:ext cx="6551612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spcAft>
                <a:spcPct val="0"/>
              </a:spcAft>
              <a:buFontTx/>
              <a:buNone/>
            </a:pPr>
            <a:r>
              <a:rPr lang="pt-PT" sz="2000">
                <a:solidFill>
                  <a:schemeClr val="tx1"/>
                </a:solidFill>
              </a:rPr>
              <a:t>Atuam em situações diversas nomeadamente:</a:t>
            </a:r>
          </a:p>
          <a:p>
            <a:pPr>
              <a:lnSpc>
                <a:spcPct val="150000"/>
              </a:lnSpc>
              <a:spcAft>
                <a:spcPct val="0"/>
              </a:spcAft>
              <a:buFontTx/>
              <a:buNone/>
            </a:pPr>
            <a:r>
              <a:rPr lang="pt-PT" sz="2000">
                <a:solidFill>
                  <a:schemeClr val="tx1"/>
                </a:solidFill>
              </a:rPr>
              <a:t>a) Incêndios florestais e urbanos;</a:t>
            </a:r>
            <a:br>
              <a:rPr lang="pt-PT" sz="2000">
                <a:solidFill>
                  <a:schemeClr val="tx1"/>
                </a:solidFill>
              </a:rPr>
            </a:br>
            <a:r>
              <a:rPr lang="pt-PT" sz="2000">
                <a:solidFill>
                  <a:schemeClr val="tx1"/>
                </a:solidFill>
              </a:rPr>
              <a:t>b) Acidentes de viação e desencarceramento;</a:t>
            </a:r>
            <a:br>
              <a:rPr lang="pt-PT" sz="2000">
                <a:solidFill>
                  <a:schemeClr val="tx1"/>
                </a:solidFill>
              </a:rPr>
            </a:br>
            <a:r>
              <a:rPr lang="pt-PT" sz="2000">
                <a:solidFill>
                  <a:schemeClr val="tx1"/>
                </a:solidFill>
              </a:rPr>
              <a:t>c) Cheias e inundações;</a:t>
            </a:r>
            <a:br>
              <a:rPr lang="pt-PT" sz="2000">
                <a:solidFill>
                  <a:schemeClr val="tx1"/>
                </a:solidFill>
              </a:rPr>
            </a:br>
            <a:r>
              <a:rPr lang="pt-PT" sz="2000">
                <a:solidFill>
                  <a:schemeClr val="tx1"/>
                </a:solidFill>
              </a:rPr>
              <a:t>d) Primeiros socorros;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cbffbd5c742310855d8b201890127bfacd2f7de5"/>
</p:tagLst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 Clássico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789</TotalTime>
  <Words>1723</Words>
  <Application>Microsoft Office PowerPoint</Application>
  <PresentationFormat>Apresentação na tela (4:3)</PresentationFormat>
  <Paragraphs>241</Paragraphs>
  <Slides>49</Slides>
  <Notes>33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slides</vt:lpstr>
      </vt:variant>
      <vt:variant>
        <vt:i4>49</vt:i4>
      </vt:variant>
    </vt:vector>
  </HeadingPairs>
  <TitlesOfParts>
    <vt:vector size="51" baseType="lpstr">
      <vt:lpstr>Tema do Office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Ryszard</dc:creator>
  <cp:lastModifiedBy>Ryszard</cp:lastModifiedBy>
  <cp:revision>70</cp:revision>
  <dcterms:created xsi:type="dcterms:W3CDTF">2013-09-23T22:48:58Z</dcterms:created>
  <dcterms:modified xsi:type="dcterms:W3CDTF">2013-10-06T20:09:10Z</dcterms:modified>
</cp:coreProperties>
</file>