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9"/>
  </p:notesMasterIdLst>
  <p:sldIdLst>
    <p:sldId id="256" r:id="rId3"/>
    <p:sldId id="274" r:id="rId4"/>
    <p:sldId id="277" r:id="rId5"/>
    <p:sldId id="275" r:id="rId6"/>
    <p:sldId id="271" r:id="rId7"/>
    <p:sldId id="272" r:id="rId8"/>
    <p:sldId id="294" r:id="rId9"/>
    <p:sldId id="323" r:id="rId10"/>
    <p:sldId id="276" r:id="rId11"/>
    <p:sldId id="324" r:id="rId12"/>
    <p:sldId id="296" r:id="rId13"/>
    <p:sldId id="297" r:id="rId14"/>
    <p:sldId id="278" r:id="rId15"/>
    <p:sldId id="269" r:id="rId16"/>
    <p:sldId id="319" r:id="rId17"/>
    <p:sldId id="280" r:id="rId18"/>
    <p:sldId id="281" r:id="rId19"/>
    <p:sldId id="282" r:id="rId20"/>
    <p:sldId id="325" r:id="rId21"/>
    <p:sldId id="326" r:id="rId22"/>
    <p:sldId id="283" r:id="rId23"/>
    <p:sldId id="284" r:id="rId24"/>
    <p:sldId id="285" r:id="rId25"/>
    <p:sldId id="286" r:id="rId26"/>
    <p:sldId id="270" r:id="rId27"/>
    <p:sldId id="301" r:id="rId28"/>
    <p:sldId id="307" r:id="rId29"/>
    <p:sldId id="309" r:id="rId30"/>
    <p:sldId id="267" r:id="rId31"/>
    <p:sldId id="261" r:id="rId32"/>
    <p:sldId id="259" r:id="rId33"/>
    <p:sldId id="257" r:id="rId34"/>
    <p:sldId id="330" r:id="rId35"/>
    <p:sldId id="287" r:id="rId36"/>
    <p:sldId id="310" r:id="rId37"/>
    <p:sldId id="327" r:id="rId38"/>
    <p:sldId id="311" r:id="rId39"/>
    <p:sldId id="331" r:id="rId40"/>
    <p:sldId id="288" r:id="rId41"/>
    <p:sldId id="312" r:id="rId42"/>
    <p:sldId id="328" r:id="rId43"/>
    <p:sldId id="332" r:id="rId44"/>
    <p:sldId id="289" r:id="rId45"/>
    <p:sldId id="313" r:id="rId46"/>
    <p:sldId id="333" r:id="rId47"/>
    <p:sldId id="290" r:id="rId48"/>
    <p:sldId id="314" r:id="rId49"/>
    <p:sldId id="315" r:id="rId50"/>
    <p:sldId id="334" r:id="rId51"/>
    <p:sldId id="291" r:id="rId52"/>
    <p:sldId id="317" r:id="rId53"/>
    <p:sldId id="329" r:id="rId54"/>
    <p:sldId id="335" r:id="rId55"/>
    <p:sldId id="292" r:id="rId56"/>
    <p:sldId id="318" r:id="rId57"/>
    <p:sldId id="322" r:id="rId58"/>
  </p:sldIdLst>
  <p:sldSz cx="9144000" cy="6858000" type="screen4x3"/>
  <p:notesSz cx="6858000" cy="9144000"/>
  <p:custDataLst>
    <p:tags r:id="rId60"/>
  </p:custDataLst>
  <p:defaultTextStyle>
    <a:defPPr>
      <a:defRPr lang="pt-PT"/>
    </a:defPPr>
    <a:lvl1pPr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019" autoAdjust="0"/>
    <p:restoredTop sz="94660"/>
  </p:normalViewPr>
  <p:slideViewPr>
    <p:cSldViewPr>
      <p:cViewPr>
        <p:scale>
          <a:sx n="70" d="100"/>
          <a:sy n="70" d="100"/>
        </p:scale>
        <p:origin x="-282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D6833A-395E-48EF-8312-BF4597CB0041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PT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05AE40-C881-4343-B3FB-2503AA3BD7F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6534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PT" smtClean="0"/>
              <a:t>Em primeiro lugar uma breve definição do que consiste a Protecção Civil.</a:t>
            </a:r>
          </a:p>
          <a:p>
            <a:pPr eaLnBrk="1" hangingPunct="1"/>
            <a:r>
              <a:rPr lang="pt-PT" smtClean="0"/>
              <a:t>Ao contrário do que as pessoas tem ideia, a principal objectivo é PREVENIR todo e qualquer tipo de risco inerente a uma situação de acidente grave ou catástrofe, </a:t>
            </a:r>
          </a:p>
          <a:p>
            <a:pPr eaLnBrk="1" hangingPunct="1"/>
            <a:r>
              <a:rPr lang="pt-PT" smtClean="0"/>
              <a:t>So depois  sim resolver as situações decorrentes destas situações, socorrendo por esta ordem as PESSOAS, e depois os seus bens e o meio ambinte.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ABF8F-CEBE-4C85-9940-DBB56F903F81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6ACA3-4032-4610-B202-DDFED2DCDD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3765C-0D15-47E9-A999-697797AB1EEA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42B3F-B88F-49E9-9D1D-00B7B75D29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AA1F-695B-4B77-9DEF-7548F7F633D2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CC49F-E4DE-4CCC-AC38-4E16348D355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B2CA7E-1A65-4745-9CC0-F59186CF7FFE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FB5954-FA2B-4BFB-A749-83E6A335A8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5E3266-9E35-429E-BCC8-21F25D87F8D4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4B26E0-3FA7-4173-86DA-CB8EB16E0C3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0EA5F2-7716-4DBA-8339-4544CF20FE82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93147A-451C-409D-AE81-C8B4CD33A49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C11B83-DF49-4F19-9701-21728772A265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A00AD7-1E49-4367-ADFA-9628CAA6F4C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206452-2FC9-401B-97A3-EAEA87C92A8A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42E834-3D0E-480D-BAFA-6A9E158429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A12B3F-81A1-4D88-AB50-A69135DDC74F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E1E3AD-CB8A-43EF-84FC-5A5774179A4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880BC9-0794-47FD-A5F8-24E9767D6BA0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D2A6C0-7270-40FE-8AE4-ACC445E919A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C1AF13-8CE6-42F8-AE8C-FB2EB3059094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01784B-D9BF-43D3-9ABA-A83AB3CFB3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37441-D2D6-47A4-90CC-19DC91F421B3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346CF-5571-463D-BF8F-0D04E7B8DD1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ACE85C-77D9-40FA-A92A-527DC30D4739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A43ACE-2F2F-4392-93F6-5701A41AE89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DE5C0F-E795-4D38-8AC5-CC028C4FF2E8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550484-10C6-4C49-A435-82A7A5857BF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27D63D-2C38-4AB0-BB5A-3FB52AB50A17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299D5B-6034-4ABA-B37F-C9F98DC6559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7E29-878C-4EE3-96A3-5C1AAB758373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E1436-AD38-40DE-B912-FAC8CDDEAB7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D1DC-1C4E-430F-9CD2-E69EA0541B98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96824-8D13-45A1-97C7-E21555C8885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AF93A-C569-4A52-9938-7B0D1BCB42AE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9A618-7199-41B5-9716-333922CE9B3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8719-A0EE-4BDA-80FA-4E6338D141C2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37ECE-974D-475B-83B3-B4AB0C0CCA0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874F-FDBF-4A95-A8DF-E1E884A93D2D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F756F-D675-495C-BDFA-AC56F227DB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4D02-ADA4-45BA-BDE3-210B4107E01B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E9B9A-31B4-414C-B99A-1D082974FEA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927FC-E883-4288-8B3A-46CDB7A5DA09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E6C3-7030-4E91-A82A-93815295EAB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pt-PT" smtClean="0"/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0BD4D3-94FE-4435-8D09-C64977AED97F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EF684E-B29A-4220-B10A-211D315269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  <a:endParaRPr lang="en-US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289864-8393-48C7-A254-288D3A1F7ABF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9827B5-273C-4BC7-9773-D9FFD53E97A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3843338" y="2447925"/>
            <a:ext cx="4733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Aft>
                <a:spcPct val="0"/>
              </a:spcAft>
              <a:buFontTx/>
              <a:buNone/>
            </a:pPr>
            <a:r>
              <a:rPr lang="en-US" sz="2400" b="1"/>
              <a:t>Educação para a Segurança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3917950" y="2916238"/>
            <a:ext cx="4310063" cy="0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62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1344613"/>
            <a:ext cx="2840037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3843338" y="2886075"/>
            <a:ext cx="4143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Aft>
                <a:spcPct val="0"/>
              </a:spcAft>
              <a:buFontTx/>
              <a:buNone/>
            </a:pPr>
            <a:r>
              <a:rPr lang="en-US" sz="2400" b="1"/>
              <a:t>e Prevenção de Riscos</a:t>
            </a:r>
          </a:p>
        </p:txBody>
      </p:sp>
      <p:pic>
        <p:nvPicPr>
          <p:cNvPr id="26629" name="Picture 9" descr="s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0550" y="4164013"/>
            <a:ext cx="19494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logotipo_343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4975" y="4025900"/>
            <a:ext cx="120173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0" y="0"/>
            <a:ext cx="9144000" cy="13446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57200">
              <a:spcAft>
                <a:spcPct val="0"/>
              </a:spcAft>
              <a:buFontTx/>
              <a:buNone/>
            </a:pPr>
            <a:endParaRPr lang="pt-PT"/>
          </a:p>
        </p:txBody>
      </p:sp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323850" y="5589588"/>
            <a:ext cx="84963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chemeClr val="tx1"/>
                </a:solidFill>
              </a:rPr>
              <a:t>Subtema 1.5:</a:t>
            </a:r>
          </a:p>
          <a:p>
            <a:pPr algn="ctr">
              <a:spcAft>
                <a:spcPct val="60000"/>
              </a:spcAft>
              <a:buFontTx/>
              <a:buNone/>
            </a:pPr>
            <a:r>
              <a:rPr lang="pt-PT" sz="2200" b="1">
                <a:solidFill>
                  <a:schemeClr val="tx1"/>
                </a:solidFill>
              </a:rPr>
              <a:t>“Agentes de Proteção Civil, emissão de avisos e medidas de autoproteção”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6"/>
          <p:cNvSpPr txBox="1">
            <a:spLocks noChangeArrowheads="1"/>
          </p:cNvSpPr>
          <p:nvPr/>
        </p:nvSpPr>
        <p:spPr bwMode="auto">
          <a:xfrm>
            <a:off x="1619250" y="115888"/>
            <a:ext cx="7345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endParaRPr lang="pt-PT" altLang="pt-PT" sz="2000" b="1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1986" name="Rectangle 9"/>
          <p:cNvSpPr>
            <a:spLocks noChangeArrowheads="1"/>
          </p:cNvSpPr>
          <p:nvPr/>
        </p:nvSpPr>
        <p:spPr bwMode="auto">
          <a:xfrm>
            <a:off x="1042988" y="1125538"/>
            <a:ext cx="7489825" cy="64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2"/>
                </a:solidFill>
                <a:latin typeface="Tahoma" pitchFamily="34" charset="0"/>
              </a:rPr>
              <a:t>O DISPOSITIVO DE RESPOSTA OPERACIONAL</a:t>
            </a:r>
            <a:r>
              <a:rPr lang="pt-PT" altLang="pt-PT" sz="2000" b="1">
                <a:solidFill>
                  <a:srgbClr val="FFC000"/>
                </a:solidFill>
                <a:latin typeface="Tahoma" pitchFamily="34" charset="0"/>
              </a:rPr>
              <a:t> </a:t>
            </a:r>
          </a:p>
        </p:txBody>
      </p:sp>
      <p:grpSp>
        <p:nvGrpSpPr>
          <p:cNvPr id="41987" name="Group 14"/>
          <p:cNvGrpSpPr>
            <a:grpSpLocks/>
          </p:cNvGrpSpPr>
          <p:nvPr/>
        </p:nvGrpSpPr>
        <p:grpSpPr bwMode="auto">
          <a:xfrm>
            <a:off x="755650" y="1844675"/>
            <a:ext cx="8064500" cy="4733925"/>
            <a:chOff x="476" y="1162"/>
            <a:chExt cx="5080" cy="2982"/>
          </a:xfrm>
        </p:grpSpPr>
        <p:sp>
          <p:nvSpPr>
            <p:cNvPr id="41988" name="CaixaDeTexto 10"/>
            <p:cNvSpPr txBox="1">
              <a:spLocks noChangeArrowheads="1"/>
            </p:cNvSpPr>
            <p:nvPr/>
          </p:nvSpPr>
          <p:spPr bwMode="auto">
            <a:xfrm>
              <a:off x="4532" y="2990"/>
              <a:ext cx="63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ct val="0"/>
                </a:spcAft>
                <a:buFontTx/>
                <a:buNone/>
              </a:pPr>
              <a:r>
                <a:rPr lang="pt-PT" altLang="pt-PT" sz="1400" b="1">
                  <a:solidFill>
                    <a:schemeClr val="bg1"/>
                  </a:solidFill>
                  <a:latin typeface="Tahoma" pitchFamily="34" charset="0"/>
                </a:rPr>
                <a:t>SANAS</a:t>
              </a:r>
            </a:p>
          </p:txBody>
        </p:sp>
        <p:grpSp>
          <p:nvGrpSpPr>
            <p:cNvPr id="41989" name="Group 16"/>
            <p:cNvGrpSpPr>
              <a:grpSpLocks/>
            </p:cNvGrpSpPr>
            <p:nvPr/>
          </p:nvGrpSpPr>
          <p:grpSpPr bwMode="auto">
            <a:xfrm>
              <a:off x="476" y="1162"/>
              <a:ext cx="5080" cy="2982"/>
              <a:chOff x="476" y="1162"/>
              <a:chExt cx="5080" cy="2982"/>
            </a:xfrm>
          </p:grpSpPr>
          <p:pic>
            <p:nvPicPr>
              <p:cNvPr id="41990" name="Picture 1" descr="C:\Users\tmn\Documents\Alocuções-Apresentações\Imagens\mapa.jp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76" y="1162"/>
                <a:ext cx="5080" cy="29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991" name="CaixaDeTexto 10"/>
              <p:cNvSpPr txBox="1">
                <a:spLocks noChangeArrowheads="1"/>
              </p:cNvSpPr>
              <p:nvPr/>
            </p:nvSpPr>
            <p:spPr bwMode="auto">
              <a:xfrm>
                <a:off x="3248" y="3222"/>
                <a:ext cx="7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FUNCHAL</a:t>
                </a:r>
              </a:p>
            </p:txBody>
          </p:sp>
          <p:sp>
            <p:nvSpPr>
              <p:cNvPr id="41992" name="CaixaDeTexto 11"/>
              <p:cNvSpPr txBox="1">
                <a:spLocks noChangeArrowheads="1"/>
              </p:cNvSpPr>
              <p:nvPr/>
            </p:nvSpPr>
            <p:spPr bwMode="auto">
              <a:xfrm>
                <a:off x="4059" y="3249"/>
                <a:ext cx="68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Sta CRUZ</a:t>
                </a:r>
              </a:p>
            </p:txBody>
          </p:sp>
          <p:sp>
            <p:nvSpPr>
              <p:cNvPr id="41993" name="CaixaDeTexto 12"/>
              <p:cNvSpPr txBox="1">
                <a:spLocks noChangeArrowheads="1"/>
              </p:cNvSpPr>
              <p:nvPr/>
            </p:nvSpPr>
            <p:spPr bwMode="auto">
              <a:xfrm>
                <a:off x="4110" y="2723"/>
                <a:ext cx="736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MACHICO</a:t>
                </a:r>
              </a:p>
            </p:txBody>
          </p:sp>
          <p:sp>
            <p:nvSpPr>
              <p:cNvPr id="41994" name="CaixaDeTexto 13"/>
              <p:cNvSpPr txBox="1">
                <a:spLocks noChangeArrowheads="1"/>
              </p:cNvSpPr>
              <p:nvPr/>
            </p:nvSpPr>
            <p:spPr bwMode="auto">
              <a:xfrm>
                <a:off x="2562" y="3385"/>
                <a:ext cx="737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Cª LOBOS</a:t>
                </a:r>
              </a:p>
            </p:txBody>
          </p:sp>
          <p:sp>
            <p:nvSpPr>
              <p:cNvPr id="41995" name="CaixaDeTexto 14"/>
              <p:cNvSpPr txBox="1">
                <a:spLocks noChangeArrowheads="1"/>
              </p:cNvSpPr>
              <p:nvPr/>
            </p:nvSpPr>
            <p:spPr bwMode="auto">
              <a:xfrm>
                <a:off x="2154" y="3022"/>
                <a:ext cx="684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Ribª BRAVA</a:t>
                </a:r>
              </a:p>
            </p:txBody>
          </p:sp>
          <p:sp>
            <p:nvSpPr>
              <p:cNvPr id="41996" name="CaixaDeTexto 15"/>
              <p:cNvSpPr txBox="1">
                <a:spLocks noChangeArrowheads="1"/>
              </p:cNvSpPr>
              <p:nvPr/>
            </p:nvSpPr>
            <p:spPr bwMode="auto">
              <a:xfrm>
                <a:off x="1610" y="2886"/>
                <a:ext cx="683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PONTA</a:t>
                </a:r>
              </a:p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do SOL</a:t>
                </a:r>
              </a:p>
            </p:txBody>
          </p:sp>
          <p:sp>
            <p:nvSpPr>
              <p:cNvPr id="41997" name="CaixaDeTexto 16"/>
              <p:cNvSpPr txBox="1">
                <a:spLocks noChangeArrowheads="1"/>
              </p:cNvSpPr>
              <p:nvPr/>
            </p:nvSpPr>
            <p:spPr bwMode="auto">
              <a:xfrm>
                <a:off x="521" y="2704"/>
                <a:ext cx="683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CALHETA</a:t>
                </a:r>
              </a:p>
            </p:txBody>
          </p:sp>
          <p:sp>
            <p:nvSpPr>
              <p:cNvPr id="41998" name="CaixaDeTexto 17"/>
              <p:cNvSpPr txBox="1">
                <a:spLocks noChangeArrowheads="1"/>
              </p:cNvSpPr>
              <p:nvPr/>
            </p:nvSpPr>
            <p:spPr bwMode="auto">
              <a:xfrm>
                <a:off x="1441" y="2388"/>
                <a:ext cx="684" cy="2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PORTO</a:t>
                </a:r>
              </a:p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MONIZ</a:t>
                </a:r>
              </a:p>
            </p:txBody>
          </p:sp>
          <p:sp>
            <p:nvSpPr>
              <p:cNvPr id="41999" name="CaixaDeTexto 18"/>
              <p:cNvSpPr txBox="1">
                <a:spLocks noChangeArrowheads="1"/>
              </p:cNvSpPr>
              <p:nvPr/>
            </p:nvSpPr>
            <p:spPr bwMode="auto">
              <a:xfrm>
                <a:off x="3152" y="2523"/>
                <a:ext cx="736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SANTANA</a:t>
                </a:r>
              </a:p>
            </p:txBody>
          </p:sp>
          <p:sp>
            <p:nvSpPr>
              <p:cNvPr id="42000" name="CaixaDeTexto 19"/>
              <p:cNvSpPr txBox="1">
                <a:spLocks noChangeArrowheads="1"/>
              </p:cNvSpPr>
              <p:nvPr/>
            </p:nvSpPr>
            <p:spPr bwMode="auto">
              <a:xfrm>
                <a:off x="2154" y="2568"/>
                <a:ext cx="790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S. VICENTE</a:t>
                </a:r>
              </a:p>
            </p:txBody>
          </p:sp>
          <p:sp>
            <p:nvSpPr>
              <p:cNvPr id="42001" name="CaixaDeTexto 20"/>
              <p:cNvSpPr txBox="1">
                <a:spLocks noChangeArrowheads="1"/>
              </p:cNvSpPr>
              <p:nvPr/>
            </p:nvSpPr>
            <p:spPr bwMode="auto">
              <a:xfrm>
                <a:off x="4195" y="1752"/>
                <a:ext cx="68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PORTO</a:t>
                </a:r>
              </a:p>
              <a:p>
                <a:pPr>
                  <a:spcAft>
                    <a:spcPct val="0"/>
                  </a:spcAft>
                  <a:buFontTx/>
                  <a:buNone/>
                </a:pPr>
                <a:r>
                  <a:rPr lang="pt-PT" altLang="pt-PT" sz="1200" b="1">
                    <a:solidFill>
                      <a:srgbClr val="FFFF00"/>
                    </a:solidFill>
                    <a:latin typeface="Tahoma" pitchFamily="34" charset="0"/>
                  </a:rPr>
                  <a:t>SANTO</a:t>
                </a:r>
              </a:p>
            </p:txBody>
          </p:sp>
          <p:pic>
            <p:nvPicPr>
              <p:cNvPr id="42002" name="Picture 4" descr="LOGO_SRPCBM_FINAL_T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70" y="3672"/>
                <a:ext cx="251" cy="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Estrela de 4 pontas 22"/>
              <p:cNvSpPr/>
              <p:nvPr/>
            </p:nvSpPr>
            <p:spPr>
              <a:xfrm>
                <a:off x="2200" y="2432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24" name="Estrela de 4 pontas 23"/>
              <p:cNvSpPr/>
              <p:nvPr/>
            </p:nvSpPr>
            <p:spPr>
              <a:xfrm>
                <a:off x="4785" y="1616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29" name="Estrela de 4 pontas 28"/>
              <p:cNvSpPr/>
              <p:nvPr/>
            </p:nvSpPr>
            <p:spPr>
              <a:xfrm>
                <a:off x="3424" y="2251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0" name="Estrela de 4 pontas 29"/>
              <p:cNvSpPr/>
              <p:nvPr/>
            </p:nvSpPr>
            <p:spPr>
              <a:xfrm>
                <a:off x="1202" y="3067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1" name="Estrela de 4 pontas 30"/>
              <p:cNvSpPr/>
              <p:nvPr/>
            </p:nvSpPr>
            <p:spPr>
              <a:xfrm>
                <a:off x="2835" y="3566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2" name="Estrela de 4 pontas 31"/>
              <p:cNvSpPr/>
              <p:nvPr/>
            </p:nvSpPr>
            <p:spPr>
              <a:xfrm>
                <a:off x="2018" y="3385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3" name="Estrela de 4 pontas 32"/>
              <p:cNvSpPr/>
              <p:nvPr/>
            </p:nvSpPr>
            <p:spPr>
              <a:xfrm>
                <a:off x="4468" y="3113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4" name="Estrela de 4 pontas 33"/>
              <p:cNvSpPr/>
              <p:nvPr/>
            </p:nvSpPr>
            <p:spPr>
              <a:xfrm>
                <a:off x="4649" y="2795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5" name="Estrela de 4 pontas 34"/>
              <p:cNvSpPr/>
              <p:nvPr/>
            </p:nvSpPr>
            <p:spPr>
              <a:xfrm>
                <a:off x="3560" y="3430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  <p:sp>
            <p:nvSpPr>
              <p:cNvPr id="36" name="Estrela de 4 pontas 35"/>
              <p:cNvSpPr/>
              <p:nvPr/>
            </p:nvSpPr>
            <p:spPr>
              <a:xfrm>
                <a:off x="3424" y="3521"/>
                <a:ext cx="136" cy="136"/>
              </a:xfrm>
              <a:prstGeom prst="star4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ct val="0"/>
                  </a:spcAft>
                  <a:buFontTx/>
                  <a:buNone/>
                  <a:defRPr/>
                </a:pPr>
                <a:endParaRPr lang="pt-PT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6"/>
          <p:cNvSpPr txBox="1">
            <a:spLocks noChangeArrowheads="1"/>
          </p:cNvSpPr>
          <p:nvPr/>
        </p:nvSpPr>
        <p:spPr bwMode="auto">
          <a:xfrm>
            <a:off x="1403350" y="1601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3010" name="Rectangle 8"/>
          <p:cNvSpPr>
            <a:spLocks noChangeArrowheads="1"/>
          </p:cNvSpPr>
          <p:nvPr/>
        </p:nvSpPr>
        <p:spPr bwMode="auto">
          <a:xfrm>
            <a:off x="869950" y="1285875"/>
            <a:ext cx="7488238" cy="736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3011" name="Text Box 9"/>
          <p:cNvSpPr txBox="1">
            <a:spLocks noChangeArrowheads="1"/>
          </p:cNvSpPr>
          <p:nvPr/>
        </p:nvSpPr>
        <p:spPr bwMode="auto">
          <a:xfrm>
            <a:off x="950913" y="1444625"/>
            <a:ext cx="7292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Dispositivo de Resposta Operacional</a:t>
            </a:r>
          </a:p>
        </p:txBody>
      </p:sp>
      <p:sp>
        <p:nvSpPr>
          <p:cNvPr id="43012" name="Text Box 10"/>
          <p:cNvSpPr txBox="1">
            <a:spLocks noChangeArrowheads="1"/>
          </p:cNvSpPr>
          <p:nvPr/>
        </p:nvSpPr>
        <p:spPr bwMode="auto">
          <a:xfrm>
            <a:off x="879475" y="3063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7192" name="Rectangle 12"/>
          <p:cNvSpPr>
            <a:spLocks noChangeArrowheads="1"/>
          </p:cNvSpPr>
          <p:nvPr/>
        </p:nvSpPr>
        <p:spPr bwMode="auto">
          <a:xfrm>
            <a:off x="0" y="2401888"/>
            <a:ext cx="5724525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Equipa Médica de Intervenção Rápida</a:t>
            </a:r>
            <a:r>
              <a:rPr lang="pt-PT" altLang="pt-PT" sz="2000" dirty="0">
                <a:solidFill>
                  <a:srgbClr val="002060"/>
                </a:solidFill>
              </a:rPr>
              <a:t> (EMIR)</a:t>
            </a:r>
            <a:endParaRPr lang="pt-PT" altLang="pt-PT" sz="2000" b="1" dirty="0">
              <a:solidFill>
                <a:srgbClr val="002060"/>
              </a:solidFill>
            </a:endParaRPr>
          </a:p>
        </p:txBody>
      </p:sp>
      <p:pic>
        <p:nvPicPr>
          <p:cNvPr id="43014" name="Picture 20" descr="IMGP77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833688"/>
            <a:ext cx="23352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9" name="Rectangle 12"/>
          <p:cNvSpPr>
            <a:spLocks noChangeArrowheads="1"/>
          </p:cNvSpPr>
          <p:nvPr/>
        </p:nvSpPr>
        <p:spPr bwMode="auto">
          <a:xfrm>
            <a:off x="4614863" y="2506663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SANAS Madeira</a:t>
            </a:r>
          </a:p>
        </p:txBody>
      </p:sp>
      <p:pic>
        <p:nvPicPr>
          <p:cNvPr id="43024" name="Picture 18" descr="20100504094905188_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7025" y="2938463"/>
            <a:ext cx="1935162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5" name="Picture 19" descr="LOGO_SANA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7613" y="3298825"/>
            <a:ext cx="61118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6" name="Rectangle 12"/>
          <p:cNvSpPr>
            <a:spLocks noChangeArrowheads="1"/>
          </p:cNvSpPr>
          <p:nvPr/>
        </p:nvSpPr>
        <p:spPr bwMode="auto">
          <a:xfrm>
            <a:off x="323850" y="4868863"/>
            <a:ext cx="42116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Corpo da Polícia Florestal</a:t>
            </a:r>
          </a:p>
        </p:txBody>
      </p:sp>
      <p:pic>
        <p:nvPicPr>
          <p:cNvPr id="43021" name="Picture 22" descr="policia_comemoracoes_0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5229225"/>
            <a:ext cx="1717675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2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1413" y="5445125"/>
            <a:ext cx="9620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Rectangle 12"/>
          <p:cNvSpPr>
            <a:spLocks noChangeArrowheads="1"/>
          </p:cNvSpPr>
          <p:nvPr/>
        </p:nvSpPr>
        <p:spPr bwMode="auto">
          <a:xfrm>
            <a:off x="4808538" y="4862513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rgbClr val="002060"/>
                </a:solidFill>
              </a:rPr>
              <a:t>Delegação Madeira CVP</a:t>
            </a:r>
          </a:p>
        </p:txBody>
      </p:sp>
      <p:pic>
        <p:nvPicPr>
          <p:cNvPr id="43018" name="Picture 25" descr="Simbol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5373688"/>
            <a:ext cx="1223962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26" descr="Temporal Funchal23E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5229225"/>
            <a:ext cx="16224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/>
      <p:bldP spid="7189" grpId="0"/>
      <p:bldP spid="7186" grpId="0"/>
      <p:bldP spid="7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7"/>
          <p:cNvGrpSpPr>
            <a:grpSpLocks/>
          </p:cNvGrpSpPr>
          <p:nvPr/>
        </p:nvGrpSpPr>
        <p:grpSpPr bwMode="auto">
          <a:xfrm>
            <a:off x="900113" y="1125538"/>
            <a:ext cx="7781925" cy="736600"/>
            <a:chOff x="567" y="890"/>
            <a:chExt cx="4902" cy="499"/>
          </a:xfrm>
        </p:grpSpPr>
        <p:sp>
          <p:nvSpPr>
            <p:cNvPr id="44045" name="Rectangle 8"/>
            <p:cNvSpPr>
              <a:spLocks noChangeArrowheads="1"/>
            </p:cNvSpPr>
            <p:nvPr/>
          </p:nvSpPr>
          <p:spPr bwMode="auto">
            <a:xfrm>
              <a:off x="567" y="890"/>
              <a:ext cx="4717" cy="4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Aft>
                  <a:spcPct val="0"/>
                </a:spcAft>
                <a:buFontTx/>
                <a:buNone/>
              </a:pPr>
              <a:endParaRPr lang="pt-PT" altLang="pt-PT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44046" name="Text Box 9"/>
            <p:cNvSpPr txBox="1">
              <a:spLocks noChangeArrowheads="1"/>
            </p:cNvSpPr>
            <p:nvPr/>
          </p:nvSpPr>
          <p:spPr bwMode="auto">
            <a:xfrm>
              <a:off x="875" y="1005"/>
              <a:ext cx="45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Aft>
                  <a:spcPct val="0"/>
                </a:spcAft>
                <a:buFontTx/>
                <a:buNone/>
              </a:pPr>
              <a:r>
                <a:rPr lang="pt-PT" altLang="pt-PT" sz="2000" b="1">
                  <a:solidFill>
                    <a:schemeClr val="tx1"/>
                  </a:solidFill>
                  <a:latin typeface="Verdana" pitchFamily="34" charset="0"/>
                </a:rPr>
                <a:t>Dispositivo de Resposta Operacional</a:t>
              </a:r>
            </a:p>
          </p:txBody>
        </p:sp>
      </p:grpSp>
      <p:sp>
        <p:nvSpPr>
          <p:cNvPr id="8203" name="Rectangle 12"/>
          <p:cNvSpPr>
            <a:spLocks noChangeArrowheads="1"/>
          </p:cNvSpPr>
          <p:nvPr/>
        </p:nvSpPr>
        <p:spPr bwMode="auto">
          <a:xfrm>
            <a:off x="1150938" y="1989138"/>
            <a:ext cx="3959225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Forças Armadas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5183188" y="2206625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Autoridade Marítima</a:t>
            </a:r>
          </a:p>
        </p:txBody>
      </p:sp>
      <p:sp>
        <p:nvSpPr>
          <p:cNvPr id="44038" name="Rectangle 12"/>
          <p:cNvSpPr>
            <a:spLocks noChangeArrowheads="1"/>
          </p:cNvSpPr>
          <p:nvPr/>
        </p:nvSpPr>
        <p:spPr bwMode="auto">
          <a:xfrm>
            <a:off x="250825" y="4146550"/>
            <a:ext cx="4211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Forças de Segurança</a:t>
            </a:r>
          </a:p>
        </p:txBody>
      </p:sp>
      <p:sp>
        <p:nvSpPr>
          <p:cNvPr id="8206" name="Rectangle 12"/>
          <p:cNvSpPr>
            <a:spLocks noChangeArrowheads="1"/>
          </p:cNvSpPr>
          <p:nvPr/>
        </p:nvSpPr>
        <p:spPr bwMode="auto">
          <a:xfrm>
            <a:off x="4822825" y="5295900"/>
            <a:ext cx="42116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rgbClr val="002060"/>
                </a:solidFill>
              </a:rPr>
              <a:t>OUTRAS INSTITUIÇÕES</a:t>
            </a:r>
          </a:p>
        </p:txBody>
      </p:sp>
      <p:pic>
        <p:nvPicPr>
          <p:cNvPr id="44040" name="Picture 21" descr="DSC_06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2452688"/>
            <a:ext cx="2355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15" descr="Temporal Funchal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4576763"/>
            <a:ext cx="147002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29" descr="Desaparecidos_A_Maritim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5350" y="2566988"/>
            <a:ext cx="29321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Picture 30" descr="Desaparecidos_Militar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2275" y="2460625"/>
            <a:ext cx="2355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4" name="Picture 31" descr="PS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85975" y="4576763"/>
            <a:ext cx="24288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4" grpId="0"/>
      <p:bldP spid="44038" grpId="0"/>
      <p:bldP spid="82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844675"/>
            <a:ext cx="8431213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chemeClr val="tx1"/>
                </a:solidFill>
              </a:rPr>
              <a:t>Agentes com especial dever de colaboração: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a) </a:t>
            </a:r>
            <a:r>
              <a:rPr lang="pt-PT" altLang="pt-PT" b="1" dirty="0">
                <a:solidFill>
                  <a:schemeClr val="tx1"/>
                </a:solidFill>
              </a:rPr>
              <a:t>Associações humanitárias</a:t>
            </a:r>
            <a:r>
              <a:rPr lang="pt-PT" altLang="pt-PT" dirty="0">
                <a:solidFill>
                  <a:schemeClr val="tx1"/>
                </a:solidFill>
              </a:rPr>
              <a:t> de </a:t>
            </a:r>
            <a:r>
              <a:rPr lang="pt-PT" altLang="pt-PT" b="1" dirty="0">
                <a:solidFill>
                  <a:schemeClr val="tx1"/>
                </a:solidFill>
              </a:rPr>
              <a:t>bombeiros voluntários</a:t>
            </a:r>
            <a:r>
              <a:rPr lang="pt-PT" altLang="pt-PT" dirty="0">
                <a:solidFill>
                  <a:schemeClr val="tx1"/>
                </a:solidFill>
              </a:rPr>
              <a:t>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b) </a:t>
            </a:r>
            <a:r>
              <a:rPr lang="pt-PT" altLang="pt-PT" b="1" dirty="0">
                <a:solidFill>
                  <a:schemeClr val="tx1"/>
                </a:solidFill>
              </a:rPr>
              <a:t>Serviços de segurança</a:t>
            </a:r>
            <a:r>
              <a:rPr lang="pt-PT" altLang="pt-PT" dirty="0">
                <a:solidFill>
                  <a:schemeClr val="tx1"/>
                </a:solidFill>
              </a:rPr>
              <a:t>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c) </a:t>
            </a:r>
            <a:r>
              <a:rPr lang="pt-PT" altLang="pt-PT" b="1" dirty="0">
                <a:solidFill>
                  <a:schemeClr val="tx1"/>
                </a:solidFill>
              </a:rPr>
              <a:t>Instituto Nacional de Medicina Legal</a:t>
            </a:r>
            <a:r>
              <a:rPr lang="pt-PT" altLang="pt-PT" dirty="0">
                <a:solidFill>
                  <a:schemeClr val="tx1"/>
                </a:solidFill>
              </a:rPr>
              <a:t> - Gabinete Médico Legal do Funchal;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d) Instituições de </a:t>
            </a:r>
            <a:r>
              <a:rPr lang="pt-PT" altLang="pt-PT" b="1" dirty="0">
                <a:solidFill>
                  <a:schemeClr val="tx1"/>
                </a:solidFill>
              </a:rPr>
              <a:t>segurança social</a:t>
            </a:r>
            <a:r>
              <a:rPr lang="pt-PT" altLang="pt-PT" dirty="0">
                <a:solidFill>
                  <a:schemeClr val="tx1"/>
                </a:solidFill>
              </a:rPr>
              <a:t>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e) </a:t>
            </a:r>
            <a:r>
              <a:rPr lang="pt-PT" altLang="pt-PT" b="1" dirty="0">
                <a:solidFill>
                  <a:schemeClr val="tx1"/>
                </a:solidFill>
              </a:rPr>
              <a:t>Instituições com fins de socorro e de solidariedade</a:t>
            </a:r>
            <a:r>
              <a:rPr lang="pt-PT" altLang="pt-PT" dirty="0">
                <a:solidFill>
                  <a:schemeClr val="tx1"/>
                </a:solidFill>
              </a:rPr>
              <a:t>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f) Organismos responsáveis pela conservação da natureza, indústria e energia, transportes, </a:t>
            </a:r>
            <a:r>
              <a:rPr lang="pt-PT" altLang="pt-PT" dirty="0" err="1">
                <a:solidFill>
                  <a:schemeClr val="tx1"/>
                </a:solidFill>
              </a:rPr>
              <a:t>comunicações,recursos</a:t>
            </a:r>
            <a:r>
              <a:rPr lang="pt-PT" altLang="pt-PT" dirty="0">
                <a:solidFill>
                  <a:schemeClr val="tx1"/>
                </a:solidFill>
              </a:rPr>
              <a:t> hídricos e ambiente;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g) </a:t>
            </a:r>
            <a:r>
              <a:rPr lang="pt-PT" altLang="pt-PT" b="1" dirty="0">
                <a:solidFill>
                  <a:schemeClr val="tx1"/>
                </a:solidFill>
              </a:rPr>
              <a:t>Serviços de segurança e socorro privativos</a:t>
            </a:r>
            <a:r>
              <a:rPr lang="pt-PT" altLang="pt-PT" dirty="0">
                <a:solidFill>
                  <a:schemeClr val="tx1"/>
                </a:solidFill>
              </a:rPr>
              <a:t> das empresas públicas e privadas, dos </a:t>
            </a:r>
            <a:r>
              <a:rPr lang="pt-PT" altLang="pt-PT" b="1" dirty="0">
                <a:solidFill>
                  <a:schemeClr val="tx1"/>
                </a:solidFill>
              </a:rPr>
              <a:t>portos e aeroportos</a:t>
            </a:r>
            <a:r>
              <a:rPr lang="pt-PT" altLang="pt-PT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-70219888" y="91698763"/>
            <a:ext cx="1866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 as suas atribui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ões pr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ó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prias: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0" name="Rectangle 6"/>
          <p:cNvSpPr>
            <a:spLocks noChangeArrowheads="1"/>
          </p:cNvSpPr>
          <p:nvPr/>
        </p:nvSpPr>
        <p:spPr bwMode="auto">
          <a:xfrm>
            <a:off x="30980063" y="32804100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1" name="Rectangle 7"/>
          <p:cNvSpPr>
            <a:spLocks noChangeArrowheads="1"/>
          </p:cNvSpPr>
          <p:nvPr/>
        </p:nvSpPr>
        <p:spPr bwMode="auto">
          <a:xfrm>
            <a:off x="77838300" y="328041000"/>
            <a:ext cx="1527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corpos de bombeiros;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2" name="Rectangle 8"/>
          <p:cNvSpPr>
            <a:spLocks noChangeArrowheads="1"/>
          </p:cNvSpPr>
          <p:nvPr/>
        </p:nvSpPr>
        <p:spPr bwMode="auto">
          <a:xfrm>
            <a:off x="30980063" y="-1132239925"/>
            <a:ext cx="247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3" name="Rectangle 9"/>
          <p:cNvSpPr>
            <a:spLocks noChangeArrowheads="1"/>
          </p:cNvSpPr>
          <p:nvPr/>
        </p:nvSpPr>
        <p:spPr bwMode="auto">
          <a:xfrm>
            <a:off x="77838300" y="-1132239925"/>
            <a:ext cx="1468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de seguran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4" name="Rectangle 10"/>
          <p:cNvSpPr>
            <a:spLocks noChangeArrowheads="1"/>
          </p:cNvSpPr>
          <p:nvPr/>
        </p:nvSpPr>
        <p:spPr bwMode="auto">
          <a:xfrm>
            <a:off x="30980063" y="598225563"/>
            <a:ext cx="24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5" name="Rectangle 11"/>
          <p:cNvSpPr>
            <a:spLocks noChangeArrowheads="1"/>
          </p:cNvSpPr>
          <p:nvPr/>
        </p:nvSpPr>
        <p:spPr bwMode="auto">
          <a:xfrm>
            <a:off x="72569388" y="59822556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Armadas;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6" name="Rectangle 12"/>
          <p:cNvSpPr>
            <a:spLocks noChangeArrowheads="1"/>
          </p:cNvSpPr>
          <p:nvPr/>
        </p:nvSpPr>
        <p:spPr bwMode="auto">
          <a:xfrm>
            <a:off x="30980063" y="733313875"/>
            <a:ext cx="24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7" name="Rectangle 13"/>
          <p:cNvSpPr>
            <a:spLocks noChangeArrowheads="1"/>
          </p:cNvSpPr>
          <p:nvPr/>
        </p:nvSpPr>
        <p:spPr bwMode="auto">
          <a:xfrm>
            <a:off x="77838300" y="733313875"/>
            <a:ext cx="148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 Autoridade Mar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8" name="Rectangle 14"/>
          <p:cNvSpPr>
            <a:spLocks noChangeArrowheads="1"/>
          </p:cNvSpPr>
          <p:nvPr/>
        </p:nvSpPr>
        <p:spPr bwMode="auto">
          <a:xfrm>
            <a:off x="30980063" y="86839425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69" name="Rectangle 15"/>
          <p:cNvSpPr>
            <a:spLocks noChangeArrowheads="1"/>
          </p:cNvSpPr>
          <p:nvPr/>
        </p:nvSpPr>
        <p:spPr bwMode="auto">
          <a:xfrm>
            <a:off x="73747313" y="868394250"/>
            <a:ext cx="2751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 de sa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ú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e o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de Emergência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0" name="Rectangle 16"/>
          <p:cNvSpPr>
            <a:spLocks noChangeArrowheads="1"/>
          </p:cNvSpPr>
          <p:nvPr/>
        </p:nvSpPr>
        <p:spPr bwMode="auto">
          <a:xfrm>
            <a:off x="-70219888" y="1003473038"/>
            <a:ext cx="1098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é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dica Regional;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1" name="Rectangle 17"/>
          <p:cNvSpPr>
            <a:spLocks noChangeArrowheads="1"/>
          </p:cNvSpPr>
          <p:nvPr/>
        </p:nvSpPr>
        <p:spPr bwMode="auto">
          <a:xfrm>
            <a:off x="30980063" y="1138578813"/>
            <a:ext cx="227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2" name="Rectangle 18"/>
          <p:cNvSpPr>
            <a:spLocks noChangeArrowheads="1"/>
          </p:cNvSpPr>
          <p:nvPr/>
        </p:nvSpPr>
        <p:spPr bwMode="auto">
          <a:xfrm>
            <a:off x="57013475" y="1138578813"/>
            <a:ext cx="1706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 Corpo da Pol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cia Florestal</a:t>
            </a: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3" name="Rectangle 20"/>
          <p:cNvSpPr>
            <a:spLocks noChangeArrowheads="1"/>
          </p:cNvSpPr>
          <p:nvPr/>
        </p:nvSpPr>
        <p:spPr bwMode="auto">
          <a:xfrm>
            <a:off x="-70219888" y="91698763"/>
            <a:ext cx="1866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 as suas atribui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ões pr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ó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prias: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4" name="Rectangle 21"/>
          <p:cNvSpPr>
            <a:spLocks noChangeArrowheads="1"/>
          </p:cNvSpPr>
          <p:nvPr/>
        </p:nvSpPr>
        <p:spPr bwMode="auto">
          <a:xfrm>
            <a:off x="30980063" y="32804100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5" name="Rectangle 22"/>
          <p:cNvSpPr>
            <a:spLocks noChangeArrowheads="1"/>
          </p:cNvSpPr>
          <p:nvPr/>
        </p:nvSpPr>
        <p:spPr bwMode="auto">
          <a:xfrm>
            <a:off x="77838300" y="328041000"/>
            <a:ext cx="1527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corpos de bombeiros;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6" name="Rectangle 23"/>
          <p:cNvSpPr>
            <a:spLocks noChangeArrowheads="1"/>
          </p:cNvSpPr>
          <p:nvPr/>
        </p:nvSpPr>
        <p:spPr bwMode="auto">
          <a:xfrm>
            <a:off x="30980063" y="-1132239925"/>
            <a:ext cx="247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7" name="Rectangle 24"/>
          <p:cNvSpPr>
            <a:spLocks noChangeArrowheads="1"/>
          </p:cNvSpPr>
          <p:nvPr/>
        </p:nvSpPr>
        <p:spPr bwMode="auto">
          <a:xfrm>
            <a:off x="77838300" y="-1132239925"/>
            <a:ext cx="1468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de seguran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8" name="Rectangle 25"/>
          <p:cNvSpPr>
            <a:spLocks noChangeArrowheads="1"/>
          </p:cNvSpPr>
          <p:nvPr/>
        </p:nvSpPr>
        <p:spPr bwMode="auto">
          <a:xfrm>
            <a:off x="30980063" y="598225563"/>
            <a:ext cx="24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79" name="Rectangle 26"/>
          <p:cNvSpPr>
            <a:spLocks noChangeArrowheads="1"/>
          </p:cNvSpPr>
          <p:nvPr/>
        </p:nvSpPr>
        <p:spPr bwMode="auto">
          <a:xfrm>
            <a:off x="72569388" y="59822556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Armadas;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0" name="Rectangle 27"/>
          <p:cNvSpPr>
            <a:spLocks noChangeArrowheads="1"/>
          </p:cNvSpPr>
          <p:nvPr/>
        </p:nvSpPr>
        <p:spPr bwMode="auto">
          <a:xfrm>
            <a:off x="30980063" y="733313875"/>
            <a:ext cx="24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1" name="Rectangle 28"/>
          <p:cNvSpPr>
            <a:spLocks noChangeArrowheads="1"/>
          </p:cNvSpPr>
          <p:nvPr/>
        </p:nvSpPr>
        <p:spPr bwMode="auto">
          <a:xfrm>
            <a:off x="77838300" y="733313875"/>
            <a:ext cx="148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 Autoridade Mar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2" name="Rectangle 29"/>
          <p:cNvSpPr>
            <a:spLocks noChangeArrowheads="1"/>
          </p:cNvSpPr>
          <p:nvPr/>
        </p:nvSpPr>
        <p:spPr bwMode="auto">
          <a:xfrm>
            <a:off x="30980063" y="86839425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3" name="Rectangle 30"/>
          <p:cNvSpPr>
            <a:spLocks noChangeArrowheads="1"/>
          </p:cNvSpPr>
          <p:nvPr/>
        </p:nvSpPr>
        <p:spPr bwMode="auto">
          <a:xfrm>
            <a:off x="73747313" y="868394250"/>
            <a:ext cx="2751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 de sa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ú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e o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de Emergência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4" name="Rectangle 31"/>
          <p:cNvSpPr>
            <a:spLocks noChangeArrowheads="1"/>
          </p:cNvSpPr>
          <p:nvPr/>
        </p:nvSpPr>
        <p:spPr bwMode="auto">
          <a:xfrm>
            <a:off x="-70219888" y="1003473038"/>
            <a:ext cx="1098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é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dica Regional;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5" name="Rectangle 32"/>
          <p:cNvSpPr>
            <a:spLocks noChangeArrowheads="1"/>
          </p:cNvSpPr>
          <p:nvPr/>
        </p:nvSpPr>
        <p:spPr bwMode="auto">
          <a:xfrm>
            <a:off x="30980063" y="1138578813"/>
            <a:ext cx="227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6" name="Rectangle 33"/>
          <p:cNvSpPr>
            <a:spLocks noChangeArrowheads="1"/>
          </p:cNvSpPr>
          <p:nvPr/>
        </p:nvSpPr>
        <p:spPr bwMode="auto">
          <a:xfrm>
            <a:off x="57013475" y="1138578813"/>
            <a:ext cx="1706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 Corpo da Pol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cia Florestal</a:t>
            </a: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5087" name="Rectangle 34"/>
          <p:cNvSpPr>
            <a:spLocks noChangeArrowheads="1"/>
          </p:cNvSpPr>
          <p:nvPr/>
        </p:nvSpPr>
        <p:spPr bwMode="auto">
          <a:xfrm>
            <a:off x="179388" y="6400800"/>
            <a:ext cx="770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200">
                <a:solidFill>
                  <a:schemeClr val="hlink"/>
                </a:solidFill>
              </a:rPr>
              <a:t>1 – Fonte: Decreto Legislativo Regional n.º 16/2009/M - Aprova o regime jurídico do Sistema de Protecção Civil da Região Autónoma da Madeira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47106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064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/>
              <a:t>Corpos de Bombeiros</a:t>
            </a:r>
            <a:endParaRPr lang="pt-PT" sz="2000" b="1">
              <a:solidFill>
                <a:schemeClr val="tx1"/>
              </a:solidFill>
            </a:endParaRPr>
          </a:p>
        </p:txBody>
      </p:sp>
      <p:pic>
        <p:nvPicPr>
          <p:cNvPr id="47107" name="Picture 9" descr="19jul2012---bombeiros-trabalham-no-controle-de-incendio-florestal-nesta-quinta-feira-19-que-pode-atingir-casas-do-vilarejo-de-camacha-nas-montanhas-da-cidade-de-funchal-na-ilha-portuguesa-da-madeira-1342709074934_956x5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503863"/>
            <a:ext cx="22399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1" descr="carro_novo_bombeir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5516563"/>
            <a:ext cx="1655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3" descr="ANd9GcTl4aVmvqNR2fcTFO-ZvoMhvYSGAmZ_wUVysRwk8Lk9Ud0Ca_x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5516563"/>
            <a:ext cx="1506538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611188" y="2349500"/>
            <a:ext cx="4459287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Podem ser:</a:t>
            </a: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a) Corpos de bombeiros profissionais;</a:t>
            </a:r>
            <a:br>
              <a:rPr lang="pt-PT" sz="2000" dirty="0">
                <a:solidFill>
                  <a:schemeClr val="tx1"/>
                </a:solidFill>
              </a:rPr>
            </a:br>
            <a:r>
              <a:rPr lang="pt-PT" sz="2000" dirty="0">
                <a:solidFill>
                  <a:schemeClr val="tx1"/>
                </a:solidFill>
              </a:rPr>
              <a:t>b) Corpos de bombeiros mistos;</a:t>
            </a:r>
            <a:br>
              <a:rPr lang="pt-PT" sz="2000" dirty="0">
                <a:solidFill>
                  <a:schemeClr val="tx1"/>
                </a:solidFill>
              </a:rPr>
            </a:br>
            <a:r>
              <a:rPr lang="pt-PT" sz="2000" dirty="0">
                <a:solidFill>
                  <a:schemeClr val="tx1"/>
                </a:solidFill>
              </a:rPr>
              <a:t>c) Corpos de bombeiros voluntários;</a:t>
            </a:r>
            <a:br>
              <a:rPr lang="pt-PT" sz="2000" dirty="0">
                <a:solidFill>
                  <a:schemeClr val="tx1"/>
                </a:solidFill>
              </a:rPr>
            </a:br>
            <a:r>
              <a:rPr lang="pt-PT" sz="2000" dirty="0">
                <a:solidFill>
                  <a:schemeClr val="tx1"/>
                </a:solidFill>
              </a:rPr>
              <a:t>d) Corpos privativos de bombeiros.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49154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9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Corpos de Bombeiros</a:t>
            </a:r>
            <a:r>
              <a:rPr lang="pt-PT" sz="2000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49155" name="Picture 9" descr="19jul2012---bombeiros-trabalham-no-controle-de-incendio-florestal-nesta-quinta-feira-19-que-pode-atingir-casas-do-vilarejo-de-camacha-nas-montanhas-da-cidade-de-funchal-na-ilha-portuguesa-da-madeira-1342709074934_956x5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503863"/>
            <a:ext cx="22399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1" descr="carro_novo_bombeir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5516563"/>
            <a:ext cx="1655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3" descr="ANd9GcTl4aVmvqNR2fcTFO-ZvoMhvYSGAmZ_wUVysRwk8Lk9Ud0Ca_x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5516563"/>
            <a:ext cx="1506538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7"/>
          <p:cNvSpPr>
            <a:spLocks noChangeArrowheads="1"/>
          </p:cNvSpPr>
          <p:nvPr/>
        </p:nvSpPr>
        <p:spPr bwMode="auto">
          <a:xfrm>
            <a:off x="684213" y="2636838"/>
            <a:ext cx="65516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Atuam em situações diversas nomeadamente:</a:t>
            </a: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a) Incêndios florestais e urbanos;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b) Acidentes de viação e desencarceramento;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c) Cheias e inundações;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d) Primeiros socorros;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1202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2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Forças de Segurança</a:t>
            </a:r>
            <a:r>
              <a:rPr lang="pt-PT" sz="2000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1203" name="Picture 6" descr="ANd9GcRnJWuSBbOCre-ETwkbn-Ou7jIMjPBU_sS61uV-_h_6s6CDnqk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5373688"/>
            <a:ext cx="156368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8" descr="ANd9GcTmZnN803lEPuoQYfr8IDCzVXpaJ3g3TD0_g23fq9uRO4V3Kh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5373688"/>
            <a:ext cx="186531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" descr="31_0"/>
          <p:cNvPicPr>
            <a:picLocks noChangeAspect="1" noChangeArrowheads="1"/>
          </p:cNvPicPr>
          <p:nvPr/>
        </p:nvPicPr>
        <p:blipFill>
          <a:blip r:embed="rId5"/>
          <a:srcRect t="11333" b="13000"/>
          <a:stretch>
            <a:fillRect/>
          </a:stretch>
        </p:blipFill>
        <p:spPr bwMode="auto">
          <a:xfrm>
            <a:off x="5651500" y="5373688"/>
            <a:ext cx="128587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7"/>
          <p:cNvSpPr>
            <a:spLocks noChangeArrowheads="1"/>
          </p:cNvSpPr>
          <p:nvPr/>
        </p:nvSpPr>
        <p:spPr bwMode="auto">
          <a:xfrm>
            <a:off x="611188" y="2708275"/>
            <a:ext cx="82819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Compreende diferentes tipos de forças, nomeadamente a PSP e GNR (força militarizada);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Garantem a segurança e a manutenção da ordem pública;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Auxiliam nesse âmbito as operações de socorro;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3250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Autoridade Marítima</a:t>
            </a:r>
            <a:r>
              <a:rPr lang="pt-PT" sz="2000" b="1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3251" name="Picture 6" descr="DSC023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5373688"/>
            <a:ext cx="1774825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8" descr="ANd9GcTQvWEfziN-nB5kjJ1g00xEH7z7pc-T_L7bSRVy1p2lHjoYHMq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5445125"/>
            <a:ext cx="17938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611188" y="2636838"/>
            <a:ext cx="79930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Força militarizada que garante o exercício da autoridade nacional no espaço marítimo português;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Colaboram em apoio a operações de socorro em espaço marítimo.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5298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35183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Os </a:t>
            </a:r>
            <a:r>
              <a:rPr lang="pt-PT" altLang="pt-PT" sz="2000" b="1">
                <a:solidFill>
                  <a:schemeClr val="hlink"/>
                </a:solidFill>
              </a:rPr>
              <a:t>serviços de saúde</a:t>
            </a:r>
            <a:r>
              <a:rPr lang="pt-PT" altLang="pt-PT" sz="2000">
                <a:solidFill>
                  <a:schemeClr val="tx1"/>
                </a:solidFill>
              </a:rPr>
              <a:t> e o </a:t>
            </a:r>
            <a:r>
              <a:rPr lang="pt-PT" altLang="pt-PT" sz="2000" b="1">
                <a:solidFill>
                  <a:schemeClr val="hlink"/>
                </a:solidFill>
              </a:rPr>
              <a:t>Serviço de Emergência Médica Regional</a:t>
            </a:r>
            <a:r>
              <a:rPr lang="pt-PT" sz="2000">
                <a:solidFill>
                  <a:schemeClr val="tx1"/>
                </a:solidFill>
              </a:rPr>
              <a:t> </a:t>
            </a: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tx1"/>
                </a:solidFill>
              </a:rPr>
              <a:t>Missão e Atribuições</a:t>
            </a:r>
            <a:r>
              <a:rPr lang="pt-PT" sz="1400" b="1">
                <a:solidFill>
                  <a:schemeClr val="tx1"/>
                </a:solidFill>
              </a:rPr>
              <a:t> </a:t>
            </a:r>
            <a:r>
              <a:rPr lang="pt-PT" sz="14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5299" name="Picture 6" descr="ANd9GcSuRfvzLK8x4fmGOhePwM7goCeVwr_UFHX7J7lYRnE1JcvRpgx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5300663"/>
            <a:ext cx="1763712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8" descr="ANd9GcTMISnW3zHDbOGiQrCcQSep3Oy_4egAZy8RXQyjzq_z55TUJus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5300663"/>
            <a:ext cx="13620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10" descr="ng23720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5300663"/>
            <a:ext cx="19462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Rectangle 8"/>
          <p:cNvSpPr>
            <a:spLocks noChangeArrowheads="1"/>
          </p:cNvSpPr>
          <p:nvPr/>
        </p:nvSpPr>
        <p:spPr bwMode="auto">
          <a:xfrm>
            <a:off x="611188" y="2852738"/>
            <a:ext cx="79930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>
                <a:solidFill>
                  <a:schemeClr val="tx1"/>
                </a:solidFill>
              </a:rPr>
              <a:t>Hospitais, centros de saúde, clínicas – cuidados médicos;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ChangeArrowheads="1"/>
          </p:cNvSpPr>
          <p:nvPr/>
        </p:nvSpPr>
        <p:spPr bwMode="auto">
          <a:xfrm>
            <a:off x="755650" y="981075"/>
            <a:ext cx="65532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57346" name="Text Box 9"/>
          <p:cNvSpPr txBox="1">
            <a:spLocks noChangeArrowheads="1"/>
          </p:cNvSpPr>
          <p:nvPr/>
        </p:nvSpPr>
        <p:spPr bwMode="auto">
          <a:xfrm>
            <a:off x="611188" y="2349500"/>
            <a:ext cx="7921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 </a:t>
            </a:r>
            <a:r>
              <a:rPr lang="pt-PT" altLang="pt-PT" sz="2000" b="1">
                <a:solidFill>
                  <a:schemeClr val="tx1"/>
                </a:solidFill>
              </a:rPr>
              <a:t>SEMER</a:t>
            </a:r>
            <a:r>
              <a:rPr lang="pt-PT" altLang="pt-PT" sz="2000">
                <a:solidFill>
                  <a:schemeClr val="tx1"/>
                </a:solidFill>
              </a:rPr>
              <a:t>, é o serviço responsável por garantir  a  prestação  do  socorro  medico  de emergência  pré-hospitalar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780" y="3500685"/>
            <a:ext cx="3529013" cy="2509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348" name="_s42087"/>
          <p:cNvSpPr>
            <a:spLocks noChangeArrowheads="1"/>
          </p:cNvSpPr>
          <p:nvPr/>
        </p:nvSpPr>
        <p:spPr bwMode="auto">
          <a:xfrm>
            <a:off x="1397000" y="1484313"/>
            <a:ext cx="6264275" cy="7207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Equipa Médica Intervenção Rápida</a:t>
            </a:r>
          </a:p>
        </p:txBody>
      </p:sp>
      <p:pic>
        <p:nvPicPr>
          <p:cNvPr id="9222" name="Picture 9" descr="IMGP7778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 r="8429"/>
          <a:stretch>
            <a:fillRect/>
          </a:stretch>
        </p:blipFill>
        <p:spPr bwMode="auto">
          <a:xfrm>
            <a:off x="4498882" y="3500685"/>
            <a:ext cx="3937608" cy="2509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539750" y="1844675"/>
            <a:ext cx="828072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Prevenir os riscos inerentes a situações de acidente grave ou catástrofe, bem como resolver os efeitos decorrentes de tais situações, socorrendo Pessoas e protegendo Bens e Ambiente.</a:t>
            </a:r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2555875" y="1125538"/>
            <a:ext cx="40322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3200" b="1">
                <a:solidFill>
                  <a:schemeClr val="tx1"/>
                </a:solidFill>
              </a:rPr>
              <a:t>Proteção Civil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ChangeArrowheads="1"/>
          </p:cNvSpPr>
          <p:nvPr/>
        </p:nvSpPr>
        <p:spPr bwMode="auto">
          <a:xfrm>
            <a:off x="755650" y="981075"/>
            <a:ext cx="65532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grpSp>
        <p:nvGrpSpPr>
          <p:cNvPr id="58370" name="Group 8"/>
          <p:cNvGrpSpPr>
            <a:grpSpLocks/>
          </p:cNvGrpSpPr>
          <p:nvPr/>
        </p:nvGrpSpPr>
        <p:grpSpPr bwMode="auto">
          <a:xfrm>
            <a:off x="950913" y="3213100"/>
            <a:ext cx="7292975" cy="3170238"/>
            <a:chOff x="645" y="1253"/>
            <a:chExt cx="4594" cy="1997"/>
          </a:xfrm>
        </p:grpSpPr>
        <p:pic>
          <p:nvPicPr>
            <p:cNvPr id="10247" name="Picture 7" descr="IMGP4068"/>
            <p:cNvPicPr>
              <a:picLocks noChangeAspect="1" noChangeArrowheads="1"/>
            </p:cNvPicPr>
            <p:nvPr/>
          </p:nvPicPr>
          <p:blipFill>
            <a:blip r:embed="rId2">
              <a:extLst/>
            </a:blip>
            <a:srcRect/>
            <a:stretch>
              <a:fillRect/>
            </a:stretch>
          </p:blipFill>
          <p:spPr bwMode="auto">
            <a:xfrm>
              <a:off x="645" y="1253"/>
              <a:ext cx="2178" cy="19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pic>
          <p:nvPicPr>
            <p:cNvPr id="10248" name="Picture 8" descr="IMGP8098"/>
            <p:cNvPicPr>
              <a:picLocks noChangeAspect="1" noChangeArrowheads="1"/>
            </p:cNvPicPr>
            <p:nvPr/>
          </p:nvPicPr>
          <p:blipFill>
            <a:blip r:embed="rId3">
              <a:extLst/>
            </a:blip>
            <a:srcRect l="25793" b="6750"/>
            <a:stretch>
              <a:fillRect/>
            </a:stretch>
          </p:blipFill>
          <p:spPr bwMode="auto">
            <a:xfrm>
              <a:off x="3107" y="1253"/>
              <a:ext cx="2132" cy="19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</p:grpSp>
      <p:sp>
        <p:nvSpPr>
          <p:cNvPr id="58371" name="_s42087"/>
          <p:cNvSpPr>
            <a:spLocks noChangeArrowheads="1"/>
          </p:cNvSpPr>
          <p:nvPr/>
        </p:nvSpPr>
        <p:spPr bwMode="auto">
          <a:xfrm>
            <a:off x="1547813" y="1362075"/>
            <a:ext cx="6264275" cy="7207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Equipa Médica Intervenção Rápida</a:t>
            </a:r>
          </a:p>
        </p:txBody>
      </p:sp>
      <p:sp>
        <p:nvSpPr>
          <p:cNvPr id="58372" name="Text Box 9"/>
          <p:cNvSpPr txBox="1">
            <a:spLocks noChangeArrowheads="1"/>
          </p:cNvSpPr>
          <p:nvPr/>
        </p:nvSpPr>
        <p:spPr bwMode="auto">
          <a:xfrm>
            <a:off x="936625" y="2276475"/>
            <a:ext cx="73072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 </a:t>
            </a:r>
            <a:r>
              <a:rPr lang="pt-PT" altLang="pt-PT" sz="2000" b="1">
                <a:solidFill>
                  <a:schemeClr val="tx1"/>
                </a:solidFill>
              </a:rPr>
              <a:t>SEMER</a:t>
            </a:r>
            <a:r>
              <a:rPr lang="pt-PT" altLang="pt-PT" sz="2000">
                <a:solidFill>
                  <a:schemeClr val="tx1"/>
                </a:solidFill>
              </a:rPr>
              <a:t>, é o serviço responsável garantir a formação na área do pré-hospitalar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9394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 b="1">
                <a:solidFill>
                  <a:schemeClr val="hlink"/>
                </a:solidFill>
              </a:rPr>
              <a:t>Corpo de Polícia Florestal - </a:t>
            </a:r>
            <a:r>
              <a:rPr lang="pt-PT" sz="2000" b="1">
                <a:solidFill>
                  <a:schemeClr val="tx1"/>
                </a:solidFill>
              </a:rPr>
              <a:t>Missão e Atribuições</a:t>
            </a:r>
            <a:r>
              <a:rPr lang="pt-PT" sz="1400" b="1">
                <a:solidFill>
                  <a:schemeClr val="tx1"/>
                </a:solidFill>
              </a:rPr>
              <a:t> </a:t>
            </a:r>
            <a:r>
              <a:rPr lang="pt-PT" sz="14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9395" name="Picture 6" descr="vigil%C3%83%C2%A2nc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5229225"/>
            <a:ext cx="1944687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8" descr="infom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195888"/>
            <a:ext cx="2808287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755650" y="2530475"/>
            <a:ext cx="8137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Acompanhar os trabalhos de campo do sector florestal, sempre que solicitado nesse sentido;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Promover e participar em ações de </a:t>
            </a:r>
            <a:r>
              <a:rPr lang="pt-PT" sz="2000" b="1" dirty="0">
                <a:solidFill>
                  <a:schemeClr val="tx1"/>
                </a:solidFill>
              </a:rPr>
              <a:t>deteção de fogos florestais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Colaborar no </a:t>
            </a:r>
            <a:r>
              <a:rPr lang="pt-PT" sz="2000" b="1" dirty="0">
                <a:solidFill>
                  <a:schemeClr val="tx1"/>
                </a:solidFill>
              </a:rPr>
              <a:t>combate a fogos florestais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63490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064500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rgbClr val="0070C0"/>
                </a:solidFill>
              </a:rPr>
              <a:t>Cruz Vermelha Portuguesa – Delegação Madeira</a:t>
            </a: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63491" name="Picture 6" descr="P12405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5589588"/>
            <a:ext cx="14509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8" descr="P12406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5589588"/>
            <a:ext cx="14509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6"/>
          <p:cNvSpPr>
            <a:spLocks noChangeArrowheads="1"/>
          </p:cNvSpPr>
          <p:nvPr/>
        </p:nvSpPr>
        <p:spPr bwMode="auto">
          <a:xfrm>
            <a:off x="755650" y="2782709"/>
            <a:ext cx="80660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sz="2000" dirty="0">
                <a:solidFill>
                  <a:schemeClr val="tx1"/>
                </a:solidFill>
              </a:rPr>
              <a:t>Presta </a:t>
            </a:r>
            <a:r>
              <a:rPr lang="pt-PT" sz="2000" b="1" dirty="0">
                <a:solidFill>
                  <a:schemeClr val="tx1"/>
                </a:solidFill>
              </a:rPr>
              <a:t>assistência humanitária à população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endParaRPr lang="pt-PT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sz="2000" dirty="0">
                <a:solidFill>
                  <a:schemeClr val="tx1"/>
                </a:solidFill>
              </a:rPr>
              <a:t>Possui </a:t>
            </a:r>
            <a:r>
              <a:rPr lang="pt-PT" sz="2000" b="1" dirty="0">
                <a:solidFill>
                  <a:schemeClr val="tx1"/>
                </a:solidFill>
              </a:rPr>
              <a:t>especial dever de colaboração </a:t>
            </a:r>
            <a:r>
              <a:rPr lang="pt-PT" sz="2000" dirty="0">
                <a:solidFill>
                  <a:schemeClr val="tx1"/>
                </a:solidFill>
              </a:rPr>
              <a:t>com a Proteção Civil nos “domínios da </a:t>
            </a:r>
            <a:r>
              <a:rPr lang="pt-PT" sz="2000" b="1" dirty="0">
                <a:solidFill>
                  <a:schemeClr val="tx1"/>
                </a:solidFill>
              </a:rPr>
              <a:t>intervenção, apoio, socorro e assistência sanitária e social</a:t>
            </a:r>
            <a:r>
              <a:rPr lang="pt-PT" sz="2000" dirty="0">
                <a:solidFill>
                  <a:schemeClr val="tx1"/>
                </a:solidFill>
              </a:rPr>
              <a:t>”.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 dirty="0"/>
              <a:t>Agentes de Proteção Civil</a:t>
            </a:r>
          </a:p>
        </p:txBody>
      </p:sp>
      <p:sp>
        <p:nvSpPr>
          <p:cNvPr id="65538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064500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rgbClr val="0070C0"/>
                </a:solidFill>
              </a:rPr>
              <a:t>Corpo Operacional do SANAS Madeira</a:t>
            </a: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65539" name="Picture 19" descr="ANd9GcTMZ_Fj79jnM86SfXnnaVlVVm6C62ywLNsttMOi7RDhcQwLVD9J"/>
          <p:cNvPicPr>
            <a:picLocks noChangeAspect="1" noChangeArrowheads="1"/>
          </p:cNvPicPr>
          <p:nvPr/>
        </p:nvPicPr>
        <p:blipFill>
          <a:blip r:embed="rId3"/>
          <a:srcRect l="3795" t="5585" r="5078" b="6859"/>
          <a:stretch>
            <a:fillRect/>
          </a:stretch>
        </p:blipFill>
        <p:spPr bwMode="auto">
          <a:xfrm>
            <a:off x="3419475" y="5373688"/>
            <a:ext cx="18716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373688"/>
            <a:ext cx="2852737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9" descr="dn01013003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5445125"/>
            <a:ext cx="1946275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Rectangle 7"/>
          <p:cNvSpPr>
            <a:spLocks noChangeArrowheads="1"/>
          </p:cNvSpPr>
          <p:nvPr/>
        </p:nvSpPr>
        <p:spPr bwMode="auto">
          <a:xfrm>
            <a:off x="755650" y="3268832"/>
            <a:ext cx="80660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Possui </a:t>
            </a:r>
            <a:r>
              <a:rPr lang="pt-PT" sz="2000" b="1" dirty="0">
                <a:solidFill>
                  <a:schemeClr val="tx1"/>
                </a:solidFill>
              </a:rPr>
              <a:t>especial dever de colaboração </a:t>
            </a:r>
            <a:r>
              <a:rPr lang="pt-PT" sz="2000" dirty="0">
                <a:solidFill>
                  <a:schemeClr val="tx1"/>
                </a:solidFill>
              </a:rPr>
              <a:t>com a Proteção Civil “no domínio do </a:t>
            </a:r>
            <a:r>
              <a:rPr lang="pt-PT" sz="2000" b="1" dirty="0">
                <a:solidFill>
                  <a:schemeClr val="tx1"/>
                </a:solidFill>
              </a:rPr>
              <a:t>socorro a náufragos e buscas subaquáticas</a:t>
            </a:r>
            <a:r>
              <a:rPr lang="pt-PT" sz="2000" dirty="0">
                <a:solidFill>
                  <a:schemeClr val="tx1"/>
                </a:solidFill>
              </a:rPr>
              <a:t>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68312" y="1773238"/>
            <a:ext cx="8352159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Forças Armadas - Comando Operacional da Madeira (COM)</a:t>
            </a:r>
          </a:p>
          <a:p>
            <a:pPr marL="3175">
              <a:lnSpc>
                <a:spcPct val="150000"/>
              </a:lnSpc>
              <a:spcAft>
                <a:spcPts val="6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  <a:p>
            <a:pPr marL="3175">
              <a:lnSpc>
                <a:spcPct val="150000"/>
              </a:lnSpc>
              <a:spcAft>
                <a:spcPts val="1200"/>
              </a:spcAft>
            </a:pPr>
            <a:r>
              <a:rPr lang="pt-PT" sz="1600" dirty="0">
                <a:solidFill>
                  <a:schemeClr val="tx1"/>
                </a:solidFill>
              </a:rPr>
              <a:t>O Comando Operacional da Madeira (COM) tem como missão efetuar o planeamento, o treino operacional conjunto e o emprego operacional das forças e meios que lhe sejam atribuídos.</a:t>
            </a:r>
          </a:p>
          <a:p>
            <a:pPr marL="3175">
              <a:lnSpc>
                <a:spcPct val="150000"/>
              </a:lnSpc>
              <a:spcAft>
                <a:spcPts val="600"/>
              </a:spcAft>
            </a:pPr>
            <a:r>
              <a:rPr lang="pt-PT" sz="1600" dirty="0">
                <a:solidFill>
                  <a:schemeClr val="tx1"/>
                </a:solidFill>
              </a:rPr>
              <a:t>Planear, treinar e coordenar a colaboração das Forças Armadas no âmbito da proteção civil.</a:t>
            </a:r>
          </a:p>
        </p:txBody>
      </p:sp>
      <p:pic>
        <p:nvPicPr>
          <p:cNvPr id="6" name="Picture 4" descr="com_rescaldo_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925" y="4692650"/>
            <a:ext cx="28860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madeira%282%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9613" y="4689475"/>
            <a:ext cx="3008312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07_20120719_desalojados-no-rg3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89475"/>
            <a:ext cx="3249613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649288" y="1603375"/>
            <a:ext cx="6731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Patrulhamento e vigilância da floresta (incêndios);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Busca e salvamento;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Fornecimento temporário de alojamento;</a:t>
            </a:r>
          </a:p>
        </p:txBody>
      </p:sp>
      <p:sp>
        <p:nvSpPr>
          <p:cNvPr id="69640" name="Text Box 9"/>
          <p:cNvSpPr txBox="1">
            <a:spLocks noChangeArrowheads="1"/>
          </p:cNvSpPr>
          <p:nvPr/>
        </p:nvSpPr>
        <p:spPr bwMode="auto">
          <a:xfrm>
            <a:off x="387350" y="1109663"/>
            <a:ext cx="27494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Zona Militar da Madeira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55650" y="3646428"/>
            <a:ext cx="5005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Reconhecimento e evacuação marítima;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93713" y="3173353"/>
            <a:ext cx="19207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Zona Marítima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32219" y="5186528"/>
            <a:ext cx="50053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Vigilância e reconhecimento aéreo;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Evacuação médica;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470282" y="4713453"/>
            <a:ext cx="1624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Força aérea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6" descr="Imagem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2492375"/>
            <a:ext cx="379095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_s42087"/>
          <p:cNvSpPr>
            <a:spLocks noChangeArrowheads="1"/>
          </p:cNvSpPr>
          <p:nvPr/>
        </p:nvSpPr>
        <p:spPr bwMode="auto">
          <a:xfrm>
            <a:off x="3492500" y="1341438"/>
            <a:ext cx="5400675" cy="720725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b="1">
                <a:solidFill>
                  <a:schemeClr val="tx1"/>
                </a:solidFill>
                <a:latin typeface="Verdana" pitchFamily="34" charset="0"/>
              </a:rPr>
              <a:t>Centro Integrado de Comunicações (CIC)</a:t>
            </a:r>
          </a:p>
        </p:txBody>
      </p:sp>
      <p:sp>
        <p:nvSpPr>
          <p:cNvPr id="72707" name="_s42087"/>
          <p:cNvSpPr>
            <a:spLocks noChangeArrowheads="1"/>
          </p:cNvSpPr>
          <p:nvPr/>
        </p:nvSpPr>
        <p:spPr bwMode="auto">
          <a:xfrm>
            <a:off x="395288" y="1341438"/>
            <a:ext cx="2590800" cy="720725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Central do 112</a:t>
            </a:r>
          </a:p>
        </p:txBody>
      </p:sp>
      <p:sp>
        <p:nvSpPr>
          <p:cNvPr id="72708" name="AutoShape 10"/>
          <p:cNvSpPr>
            <a:spLocks noChangeArrowheads="1"/>
          </p:cNvSpPr>
          <p:nvPr/>
        </p:nvSpPr>
        <p:spPr bwMode="auto">
          <a:xfrm>
            <a:off x="3059113" y="1484313"/>
            <a:ext cx="360362" cy="431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73773" y="1553344"/>
            <a:ext cx="8157603" cy="1066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pt-PT" sz="41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Sistema de aviso e alerta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573088" y="2997200"/>
            <a:ext cx="8158162" cy="3584575"/>
          </a:xfrm>
          <a:solidFill>
            <a:schemeClr val="bg1"/>
          </a:solidFill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365125" indent="-255588" eaLnBrk="1" hangingPunct="1">
              <a:buFont typeface="Wingdings" pitchFamily="2" charset="2"/>
              <a:buNone/>
              <a:defRPr/>
            </a:pPr>
            <a:r>
              <a:rPr lang="pt-PT" sz="2000" b="1" dirty="0" smtClean="0"/>
              <a:t>EM SÍNTESE*:</a:t>
            </a:r>
          </a:p>
          <a:p>
            <a:pPr marL="365125" indent="-255588" eaLnBrk="1" hangingPunct="1">
              <a:buFont typeface="Wingdings" pitchFamily="2" charset="2"/>
              <a:buNone/>
              <a:defRPr/>
            </a:pPr>
            <a:endParaRPr lang="pt-PT" sz="2000" b="1" dirty="0" smtClean="0"/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2000" b="1" dirty="0" smtClean="0"/>
              <a:t>“AVISOS”</a:t>
            </a:r>
            <a:r>
              <a:rPr lang="pt-PT" sz="2000" dirty="0" smtClean="0"/>
              <a:t>  - refere-se a um fenómeno que pode criar perigo;</a:t>
            </a:r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2000" b="1" dirty="0" smtClean="0"/>
              <a:t>“ALERTAS”</a:t>
            </a:r>
            <a:r>
              <a:rPr lang="pt-PT" sz="2000" dirty="0" smtClean="0"/>
              <a:t> – está relacionado com as possíveis consequências desses fenómenos: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dirty="0" smtClean="0"/>
              <a:t>À população – recomendações de autoproteção;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dirty="0" smtClean="0"/>
              <a:t>Ao dispositivo – para que ajuste o seu nível de prontidão;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None/>
              <a:defRPr/>
            </a:pPr>
            <a:endParaRPr lang="pt-PT" sz="1400" dirty="0" smtClean="0"/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b="1" dirty="0" smtClean="0"/>
              <a:t>* Conclusão do esclarecimento da ANPC de Agosto de 2009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67371" y="1025677"/>
            <a:ext cx="8157603" cy="1066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pt-PT" sz="41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Sistema de aviso e alerta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1200" y="2671763"/>
            <a:ext cx="1441450" cy="504825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400" b="1">
                <a:solidFill>
                  <a:srgbClr val="008000"/>
                </a:solidFill>
              </a:rPr>
              <a:t>Aviso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1200" y="4183063"/>
            <a:ext cx="1441450" cy="504825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400" b="1">
                <a:solidFill>
                  <a:schemeClr val="accent1"/>
                </a:solidFill>
              </a:rPr>
              <a:t>Alerta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11200" y="5840413"/>
            <a:ext cx="1441450" cy="504825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400" b="1">
                <a:solidFill>
                  <a:srgbClr val="FF3300"/>
                </a:solidFill>
              </a:rPr>
              <a:t>Alarme</a:t>
            </a:r>
          </a:p>
        </p:txBody>
      </p:sp>
      <p:cxnSp>
        <p:nvCxnSpPr>
          <p:cNvPr id="8" name="AutoShape 6"/>
          <p:cNvCxnSpPr>
            <a:cxnSpLocks noChangeShapeType="1"/>
          </p:cNvCxnSpPr>
          <p:nvPr/>
        </p:nvCxnSpPr>
        <p:spPr bwMode="auto">
          <a:xfrm flipH="1">
            <a:off x="1430338" y="3175000"/>
            <a:ext cx="1587" cy="96837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" name="AutoShape 7"/>
          <p:cNvCxnSpPr>
            <a:cxnSpLocks noChangeShapeType="1"/>
          </p:cNvCxnSpPr>
          <p:nvPr/>
        </p:nvCxnSpPr>
        <p:spPr bwMode="auto">
          <a:xfrm>
            <a:off x="1430338" y="4687888"/>
            <a:ext cx="0" cy="11144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727325" y="2743200"/>
            <a:ext cx="3384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altLang="pt-PT" sz="1600">
                <a:solidFill>
                  <a:schemeClr val="tx1"/>
                </a:solidFill>
              </a:rPr>
              <a:t>Informa do risco e/ou perigo</a:t>
            </a:r>
          </a:p>
        </p:txBody>
      </p:sp>
      <p:cxnSp>
        <p:nvCxnSpPr>
          <p:cNvPr id="11" name="AutoShape 9"/>
          <p:cNvCxnSpPr>
            <a:cxnSpLocks noChangeShapeType="1"/>
          </p:cNvCxnSpPr>
          <p:nvPr/>
        </p:nvCxnSpPr>
        <p:spPr bwMode="auto">
          <a:xfrm flipV="1">
            <a:off x="2151063" y="2887663"/>
            <a:ext cx="557212" cy="127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727325" y="4268788"/>
            <a:ext cx="37449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altLang="pt-PT" sz="1600">
                <a:solidFill>
                  <a:schemeClr val="tx1"/>
                </a:solidFill>
              </a:rPr>
              <a:t>Garante a colocação em prontidão</a:t>
            </a:r>
          </a:p>
        </p:txBody>
      </p:sp>
      <p:cxnSp>
        <p:nvCxnSpPr>
          <p:cNvPr id="13" name="AutoShape 11"/>
          <p:cNvCxnSpPr>
            <a:cxnSpLocks noChangeShapeType="1"/>
          </p:cNvCxnSpPr>
          <p:nvPr/>
        </p:nvCxnSpPr>
        <p:spPr bwMode="auto">
          <a:xfrm>
            <a:off x="2151063" y="4400550"/>
            <a:ext cx="555625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727325" y="5924550"/>
            <a:ext cx="4248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altLang="pt-PT" sz="1600">
                <a:solidFill>
                  <a:schemeClr val="tx1"/>
                </a:solidFill>
              </a:rPr>
              <a:t>Garante uma resposta célere e potente</a:t>
            </a:r>
          </a:p>
        </p:txBody>
      </p:sp>
      <p:cxnSp>
        <p:nvCxnSpPr>
          <p:cNvPr id="15" name="AutoShape 13"/>
          <p:cNvCxnSpPr>
            <a:cxnSpLocks noChangeShapeType="1"/>
          </p:cNvCxnSpPr>
          <p:nvPr/>
        </p:nvCxnSpPr>
        <p:spPr bwMode="auto">
          <a:xfrm>
            <a:off x="2151063" y="6127750"/>
            <a:ext cx="555625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66738" y="2455863"/>
            <a:ext cx="6551612" cy="2447925"/>
          </a:xfrm>
          <a:prstGeom prst="rect">
            <a:avLst/>
          </a:prstGeom>
          <a:noFill/>
          <a:ln w="38100" algn="ctr">
            <a:solidFill>
              <a:srgbClr val="33CCCC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endParaRPr lang="pt-PT" altLang="pt-PT">
              <a:solidFill>
                <a:srgbClr val="0099CC"/>
              </a:solidFill>
              <a:latin typeface="Verdana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308850" y="3284538"/>
            <a:ext cx="18351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altLang="pt-PT" sz="1600">
                <a:solidFill>
                  <a:schemeClr val="tx1"/>
                </a:solidFill>
              </a:rPr>
              <a:t>Podem ser emitidos simultaneamente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/>
      <p:bldP spid="12" grpId="0"/>
      <p:bldP spid="14" grpId="0"/>
      <p:bldP spid="16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tângulo 1"/>
          <p:cNvSpPr>
            <a:spLocks noChangeArrowheads="1"/>
          </p:cNvSpPr>
          <p:nvPr/>
        </p:nvSpPr>
        <p:spPr bwMode="auto">
          <a:xfrm>
            <a:off x="2339975" y="4868863"/>
            <a:ext cx="653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Avisos meteorológicos e medidas de autoproteção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grayscl/>
          </a:blip>
          <a:srcRect l="-1" r="2448"/>
          <a:stretch/>
        </p:blipFill>
        <p:spPr bwMode="auto">
          <a:xfrm>
            <a:off x="971550" y="1484313"/>
            <a:ext cx="3076575" cy="300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27" name="Text Box 31"/>
          <p:cNvSpPr txBox="1">
            <a:spLocks noChangeArrowheads="1"/>
          </p:cNvSpPr>
          <p:nvPr/>
        </p:nvSpPr>
        <p:spPr bwMode="auto">
          <a:xfrm>
            <a:off x="539750" y="2276475"/>
            <a:ext cx="820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 A actividade desenvolvida pelo </a:t>
            </a:r>
            <a:r>
              <a:rPr lang="pt-PT" sz="2000" b="1">
                <a:solidFill>
                  <a:schemeClr val="tx1"/>
                </a:solidFill>
                <a:ea typeface="ヒラギノ角ゴ Pro W3"/>
                <a:cs typeface="ヒラギノ角ゴ Pro W3"/>
              </a:rPr>
              <a:t>ESTADO</a:t>
            </a: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 e pelos  </a:t>
            </a:r>
            <a:r>
              <a:rPr lang="pt-PT" sz="2000" b="1">
                <a:solidFill>
                  <a:schemeClr val="tx1"/>
                </a:solidFill>
                <a:ea typeface="ヒラギノ角ゴ Pro W3"/>
                <a:cs typeface="ヒラギノ角ゴ Pro W3"/>
              </a:rPr>
              <a:t>CIDADÃOS  </a:t>
            </a: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com a   finalidade de:</a:t>
            </a:r>
          </a:p>
        </p:txBody>
      </p:sp>
      <p:sp>
        <p:nvSpPr>
          <p:cNvPr id="285735" name="AutoShape 39"/>
          <p:cNvSpPr>
            <a:spLocks noChangeArrowheads="1"/>
          </p:cNvSpPr>
          <p:nvPr/>
        </p:nvSpPr>
        <p:spPr bwMode="auto">
          <a:xfrm>
            <a:off x="827088" y="4005263"/>
            <a:ext cx="935037" cy="2519362"/>
          </a:xfrm>
          <a:prstGeom prst="cube">
            <a:avLst>
              <a:gd name="adj" fmla="val 250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FF6600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PREVENIR</a:t>
            </a:r>
          </a:p>
        </p:txBody>
      </p:sp>
      <p:sp>
        <p:nvSpPr>
          <p:cNvPr id="285736" name="AutoShape 40"/>
          <p:cNvSpPr>
            <a:spLocks noChangeArrowheads="1"/>
          </p:cNvSpPr>
          <p:nvPr/>
        </p:nvSpPr>
        <p:spPr bwMode="auto">
          <a:xfrm>
            <a:off x="2987675" y="4005263"/>
            <a:ext cx="935038" cy="2519362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008000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ATENUAR</a:t>
            </a:r>
          </a:p>
        </p:txBody>
      </p:sp>
      <p:sp>
        <p:nvSpPr>
          <p:cNvPr id="285737" name="AutoShape 41"/>
          <p:cNvSpPr>
            <a:spLocks noChangeArrowheads="1"/>
          </p:cNvSpPr>
          <p:nvPr/>
        </p:nvSpPr>
        <p:spPr bwMode="auto">
          <a:xfrm>
            <a:off x="5219700" y="4005263"/>
            <a:ext cx="935038" cy="2519362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chemeClr val="bg1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SOCORRER</a:t>
            </a:r>
          </a:p>
        </p:txBody>
      </p:sp>
      <p:sp>
        <p:nvSpPr>
          <p:cNvPr id="285738" name="AutoShape 42"/>
          <p:cNvSpPr>
            <a:spLocks noChangeArrowheads="1"/>
          </p:cNvSpPr>
          <p:nvPr/>
        </p:nvSpPr>
        <p:spPr bwMode="auto">
          <a:xfrm>
            <a:off x="7308850" y="3933825"/>
            <a:ext cx="935038" cy="2519363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3333FF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APOIAR</a:t>
            </a:r>
          </a:p>
        </p:txBody>
      </p:sp>
      <p:sp>
        <p:nvSpPr>
          <p:cNvPr id="285740" name="AutoShape 44"/>
          <p:cNvSpPr>
            <a:spLocks noChangeArrowheads="1"/>
          </p:cNvSpPr>
          <p:nvPr/>
        </p:nvSpPr>
        <p:spPr bwMode="auto">
          <a:xfrm>
            <a:off x="827088" y="3286125"/>
            <a:ext cx="7416800" cy="1008063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1D0995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3200" b="1">
                <a:solidFill>
                  <a:schemeClr val="tx1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Pilares da Protecção Civil</a:t>
            </a:r>
          </a:p>
        </p:txBody>
      </p:sp>
      <p:sp>
        <p:nvSpPr>
          <p:cNvPr id="29703" name="Text Box 3"/>
          <p:cNvSpPr txBox="1">
            <a:spLocks noChangeArrowheads="1"/>
          </p:cNvSpPr>
          <p:nvPr/>
        </p:nvSpPr>
        <p:spPr bwMode="auto">
          <a:xfrm>
            <a:off x="2555875" y="1268413"/>
            <a:ext cx="40322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3200" b="1">
                <a:solidFill>
                  <a:schemeClr val="tx1"/>
                </a:solidFill>
              </a:rPr>
              <a:t>Proteção Civil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"/>
                                        <p:tgtEl>
                                          <p:spTgt spid="28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5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5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9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5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9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5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27" grpId="0" build="p" autoUpdateAnimBg="0"/>
      <p:bldP spid="285735" grpId="0" animBg="1"/>
      <p:bldP spid="285736" grpId="0" animBg="1"/>
      <p:bldP spid="285737" grpId="0" animBg="1"/>
      <p:bldP spid="285738" grpId="0" animBg="1"/>
      <p:bldP spid="28574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5767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Avisos meteorológicos e medidas de autoproteção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989138"/>
            <a:ext cx="8064500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/>
              <a:t>Instituto Português do Mar e da Atmosfera e o Observatório Meteorológico do Funchal</a:t>
            </a:r>
            <a:r>
              <a:rPr lang="pt-PT">
                <a:solidFill>
                  <a:schemeClr val="tx1"/>
                </a:solidFill>
              </a:rPr>
              <a:t> </a:t>
            </a:r>
            <a:r>
              <a:rPr lang="pt-PT"/>
              <a:t>asseguram:</a:t>
            </a:r>
          </a:p>
          <a:p>
            <a:pPr marL="3175">
              <a:spcAft>
                <a:spcPct val="60000"/>
              </a:spcAft>
            </a:pPr>
            <a:r>
              <a:rPr lang="pt-PT" altLang="pt-PT" sz="1600" b="1">
                <a:solidFill>
                  <a:schemeClr val="tx1"/>
                </a:solidFill>
              </a:rPr>
              <a:t>Vigilância Meteorológica</a:t>
            </a:r>
            <a:r>
              <a:rPr lang="pt-PT" altLang="pt-PT" sz="1600">
                <a:solidFill>
                  <a:schemeClr val="tx1"/>
                </a:solidFill>
              </a:rPr>
              <a:t> </a:t>
            </a:r>
          </a:p>
          <a:p>
            <a:pPr marL="3175">
              <a:lnSpc>
                <a:spcPct val="150000"/>
              </a:lnSpc>
              <a:spcAft>
                <a:spcPct val="60000"/>
              </a:spcAft>
            </a:pPr>
            <a:r>
              <a:rPr lang="pt-PT" altLang="pt-PT" sz="1600" b="1">
                <a:solidFill>
                  <a:schemeClr val="tx1"/>
                </a:solidFill>
              </a:rPr>
              <a:t>Avisos Meteorológicos</a:t>
            </a:r>
            <a:r>
              <a:rPr lang="pt-PT" altLang="pt-PT" sz="1600">
                <a:solidFill>
                  <a:schemeClr val="tx1"/>
                </a:solidFill>
              </a:rPr>
              <a:t> – sempre que se prevê ou se observam fenómenos meteorológicos adversos que possam causar danos ou prejuízos a diferentes níveis, dependendo da sua intensidade.</a:t>
            </a:r>
            <a:endParaRPr lang="pt-PT" altLang="pt-PT" sz="1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edondar Retângulo em um Canto Diagonal 3"/>
          <p:cNvSpPr/>
          <p:nvPr/>
        </p:nvSpPr>
        <p:spPr>
          <a:xfrm>
            <a:off x="422275" y="1655763"/>
            <a:ext cx="2062163" cy="1046162"/>
          </a:xfrm>
          <a:prstGeom prst="round2Diag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Amarelo</a:t>
            </a:r>
          </a:p>
        </p:txBody>
      </p:sp>
      <p:sp>
        <p:nvSpPr>
          <p:cNvPr id="7" name="Arredondar Retângulo em um Canto Diagonal 6"/>
          <p:cNvSpPr/>
          <p:nvPr/>
        </p:nvSpPr>
        <p:spPr>
          <a:xfrm>
            <a:off x="426174" y="5229199"/>
            <a:ext cx="2060878" cy="1047135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Vermelho</a:t>
            </a:r>
          </a:p>
        </p:txBody>
      </p:sp>
      <p:sp>
        <p:nvSpPr>
          <p:cNvPr id="9" name="Pentágono 8"/>
          <p:cNvSpPr/>
          <p:nvPr/>
        </p:nvSpPr>
        <p:spPr>
          <a:xfrm>
            <a:off x="2627313" y="1655763"/>
            <a:ext cx="928687" cy="1046162"/>
          </a:xfrm>
          <a:prstGeom prst="homePlat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11" name="Pentágono 10"/>
          <p:cNvSpPr/>
          <p:nvPr/>
        </p:nvSpPr>
        <p:spPr>
          <a:xfrm>
            <a:off x="2631067" y="5229200"/>
            <a:ext cx="928271" cy="1047135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8" name="Arredondar Retângulo em um Canto Diagonal 7"/>
          <p:cNvSpPr/>
          <p:nvPr/>
        </p:nvSpPr>
        <p:spPr>
          <a:xfrm>
            <a:off x="422275" y="3395663"/>
            <a:ext cx="2062163" cy="1046162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Laranja</a:t>
            </a:r>
          </a:p>
        </p:txBody>
      </p:sp>
      <p:sp>
        <p:nvSpPr>
          <p:cNvPr id="13" name="Pentágono 12"/>
          <p:cNvSpPr/>
          <p:nvPr/>
        </p:nvSpPr>
        <p:spPr>
          <a:xfrm>
            <a:off x="2627313" y="3395663"/>
            <a:ext cx="928687" cy="1046162"/>
          </a:xfrm>
          <a:prstGeom prst="homePlat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82955" name="CaixaDeTexto 13"/>
          <p:cNvSpPr txBox="1">
            <a:spLocks noChangeArrowheads="1"/>
          </p:cNvSpPr>
          <p:nvPr/>
        </p:nvSpPr>
        <p:spPr bwMode="auto">
          <a:xfrm>
            <a:off x="3759200" y="1684338"/>
            <a:ext cx="515302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Acompanhar 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indicações do SRPC.</a:t>
            </a:r>
          </a:p>
        </p:txBody>
      </p:sp>
      <p:sp>
        <p:nvSpPr>
          <p:cNvPr id="16" name="CaixaDeTexto 15"/>
          <p:cNvSpPr txBox="1">
            <a:spLocks noChangeArrowheads="1"/>
          </p:cNvSpPr>
          <p:nvPr/>
        </p:nvSpPr>
        <p:spPr bwMode="auto">
          <a:xfrm>
            <a:off x="3760788" y="3303588"/>
            <a:ext cx="5151437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Manter-se ao corrente da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as orientações do SRPC.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locais de perigo. Manter-se abrigado.</a:t>
            </a:r>
          </a:p>
        </p:txBody>
      </p:sp>
      <p:sp>
        <p:nvSpPr>
          <p:cNvPr id="17" name="CaixaDeTexto 16"/>
          <p:cNvSpPr txBox="1">
            <a:spLocks noChangeArrowheads="1"/>
          </p:cNvSpPr>
          <p:nvPr/>
        </p:nvSpPr>
        <p:spPr bwMode="auto">
          <a:xfrm>
            <a:off x="3762375" y="5060950"/>
            <a:ext cx="5151438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Manter-se regularmente ao corrente da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as orientações do SRPC.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locais de perigo e manter-se abrigado.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circular na via pública.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8499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  <a:p>
            <a:pPr marL="288925" indent="-285750">
              <a:spcAft>
                <a:spcPts val="600"/>
              </a:spcAft>
            </a:pPr>
            <a:r>
              <a:rPr lang="pt-PT"/>
              <a:t>Ventos</a:t>
            </a:r>
          </a:p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Vagas de Frio*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Ondas de Calor*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Radiação UV*</a:t>
            </a:r>
          </a:p>
        </p:txBody>
      </p:sp>
      <p:sp>
        <p:nvSpPr>
          <p:cNvPr id="2" name="Retângulo 1"/>
          <p:cNvSpPr/>
          <p:nvPr/>
        </p:nvSpPr>
        <p:spPr>
          <a:xfrm>
            <a:off x="573088" y="3956050"/>
            <a:ext cx="8320087" cy="2474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Os Avisos são emitidos em relação às seguintes situações: vento forte, precipitação forte, queda de neve, trovoada, frio, calor, nevoeiro persistente e agitação marítima.</a:t>
            </a:r>
            <a:endParaRPr lang="pt-PT" altLang="pt-PT" sz="200" dirty="0">
              <a:solidFill>
                <a:schemeClr val="tx1"/>
              </a:solidFill>
              <a:latin typeface="+mn-lt"/>
              <a:cs typeface="+mn-cs"/>
            </a:endParaRP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endParaRPr lang="pt-PT" altLang="pt-PT" sz="1050" dirty="0">
              <a:solidFill>
                <a:schemeClr val="tx1"/>
              </a:solidFill>
              <a:latin typeface="+mn-lt"/>
              <a:cs typeface="+mn-cs"/>
            </a:endParaRP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Os Avisos são emitidos à escala distrital e Regiões Autónomas, para diferentes parâmetros meteorológicas, segundo uma </a:t>
            </a:r>
            <a:r>
              <a:rPr lang="pt-PT" altLang="pt-PT" sz="1600" b="1" dirty="0">
                <a:solidFill>
                  <a:schemeClr val="tx1"/>
                </a:solidFill>
                <a:latin typeface="+mn-lt"/>
                <a:cs typeface="+mn-cs"/>
              </a:rPr>
              <a:t>tabela de cores</a:t>
            </a: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, que reflete o </a:t>
            </a:r>
            <a:r>
              <a:rPr lang="pt-PT" altLang="pt-PT" sz="1600" b="1" dirty="0">
                <a:solidFill>
                  <a:schemeClr val="tx1"/>
                </a:solidFill>
                <a:latin typeface="+mn-lt"/>
                <a:cs typeface="+mn-cs"/>
              </a:rPr>
              <a:t>grau de intensidade</a:t>
            </a: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 do fenómeno.</a:t>
            </a:r>
          </a:p>
        </p:txBody>
      </p:sp>
      <p:pic>
        <p:nvPicPr>
          <p:cNvPr id="849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2032000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747" y="1196752"/>
            <a:ext cx="5905500" cy="36861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82070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8909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06450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Provocam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Subida rápida do caudal das ribeiras e </a:t>
            </a:r>
            <a:r>
              <a:rPr lang="pt-PT" i="1" dirty="0"/>
              <a:t>flash </a:t>
            </a:r>
            <a:r>
              <a:rPr lang="pt-PT" i="1" dirty="0" err="1"/>
              <a:t>floods</a:t>
            </a:r>
            <a:r>
              <a:rPr lang="pt-PT" dirty="0"/>
              <a:t>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Movimentos de massa nas vertentes;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Fluxos de detritos;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Inundação de casas e garagens;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Dificuldade de circulação automóvel.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5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113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7780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08963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Esteja atento aos </a:t>
            </a:r>
            <a:r>
              <a:rPr lang="pt-PT" b="1" dirty="0"/>
              <a:t>avisos e recomendações </a:t>
            </a:r>
            <a:r>
              <a:rPr lang="pt-PT" dirty="0"/>
              <a:t>das autoridades competentes, mantendo-se informado do evoluir da situação. 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Em caso de inundação no interior de sua casa, </a:t>
            </a:r>
            <a:r>
              <a:rPr lang="pt-PT" b="1" dirty="0"/>
              <a:t>contacte os Bombeiros </a:t>
            </a:r>
            <a:r>
              <a:rPr lang="pt-PT" dirty="0"/>
              <a:t>locais e/ou o Serviço Municipal de Proteção Civil do seu concelho</a:t>
            </a:r>
            <a:r>
              <a:rPr lang="pt-PT" dirty="0" smtClean="0"/>
              <a:t>.</a:t>
            </a:r>
            <a:endParaRPr lang="pt-PT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113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7780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08963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 smtClean="0"/>
              <a:t>Se </a:t>
            </a:r>
            <a:r>
              <a:rPr lang="pt-PT" b="1" dirty="0"/>
              <a:t>conduzir, reduza a velocidade, conduzindo com precaução</a:t>
            </a:r>
            <a:r>
              <a:rPr lang="pt-PT" dirty="0"/>
              <a:t>. Tenha atenção aos lençóis de água que podem formar-se, não conduza ou estacione em zonas propícias a inundações.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7573108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318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8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Tenha em atenção a desobstrução dos </a:t>
            </a:r>
            <a:r>
              <a:rPr lang="pt-PT" b="1" dirty="0"/>
              <a:t>sistemas de escoamento das águas </a:t>
            </a:r>
            <a:r>
              <a:rPr lang="pt-PT" dirty="0"/>
              <a:t>e a </a:t>
            </a:r>
            <a:r>
              <a:rPr lang="pt-PT" b="1" dirty="0"/>
              <a:t>limpeza de inertes </a:t>
            </a:r>
            <a:r>
              <a:rPr lang="pt-PT" dirty="0"/>
              <a:t>que possam ser arrastados.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Tenha em atenção que as </a:t>
            </a:r>
            <a:r>
              <a:rPr lang="pt-PT" b="1" dirty="0"/>
              <a:t>estradas podem estar cortadas </a:t>
            </a:r>
            <a:r>
              <a:rPr lang="pt-PT" dirty="0"/>
              <a:t>ou condicionadas ao trânsito.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599519" cy="30963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523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064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Dificuldade de </a:t>
            </a:r>
            <a:r>
              <a:rPr lang="pt-PT" b="1" dirty="0"/>
              <a:t>circulação pedonal e automóvel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Queda de árvores </a:t>
            </a:r>
            <a:r>
              <a:rPr lang="pt-PT" dirty="0"/>
              <a:t>e de sinalização na via pública;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Projeção de objetos </a:t>
            </a:r>
            <a:r>
              <a:rPr lang="pt-PT" dirty="0"/>
              <a:t>que podem atingir pessoas e bens;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Derrocada</a:t>
            </a:r>
            <a:r>
              <a:rPr lang="pt-PT" dirty="0"/>
              <a:t> de </a:t>
            </a:r>
            <a:r>
              <a:rPr lang="pt-PT" b="1" dirty="0"/>
              <a:t>estruturas construídas</a:t>
            </a:r>
            <a:r>
              <a:rPr lang="pt-PT" dirty="0"/>
              <a:t>;</a:t>
            </a:r>
          </a:p>
        </p:txBody>
      </p:sp>
      <p:pic>
        <p:nvPicPr>
          <p:cNvPr id="78850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8854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8856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2"/>
          <p:cNvGrpSpPr>
            <a:grpSpLocks/>
          </p:cNvGrpSpPr>
          <p:nvPr/>
        </p:nvGrpSpPr>
        <p:grpSpPr bwMode="auto">
          <a:xfrm>
            <a:off x="827088" y="2133600"/>
            <a:ext cx="7777162" cy="4248150"/>
            <a:chOff x="567" y="1344"/>
            <a:chExt cx="4899" cy="2676"/>
          </a:xfrm>
        </p:grpSpPr>
        <p:grpSp>
          <p:nvGrpSpPr>
            <p:cNvPr id="30737" name="Group 3"/>
            <p:cNvGrpSpPr>
              <a:grpSpLocks/>
            </p:cNvGrpSpPr>
            <p:nvPr/>
          </p:nvGrpSpPr>
          <p:grpSpPr bwMode="auto">
            <a:xfrm>
              <a:off x="567" y="1344"/>
              <a:ext cx="4899" cy="2676"/>
              <a:chOff x="612" y="1162"/>
              <a:chExt cx="4899" cy="2676"/>
            </a:xfrm>
          </p:grpSpPr>
          <p:sp>
            <p:nvSpPr>
              <p:cNvPr id="30739" name="Oval 4"/>
              <p:cNvSpPr>
                <a:spLocks noChangeArrowheads="1"/>
              </p:cNvSpPr>
              <p:nvPr/>
            </p:nvSpPr>
            <p:spPr bwMode="auto">
              <a:xfrm>
                <a:off x="1307" y="1343"/>
                <a:ext cx="3816" cy="2087"/>
              </a:xfrm>
              <a:prstGeom prst="ellipse">
                <a:avLst/>
              </a:prstGeom>
              <a:noFill/>
              <a:ln w="952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457200">
                  <a:spcAft>
                    <a:spcPct val="0"/>
                  </a:spcAft>
                  <a:buFontTx/>
                  <a:buNone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  <p:sp>
            <p:nvSpPr>
              <p:cNvPr id="30740" name="Text Box 5"/>
              <p:cNvSpPr txBox="1">
                <a:spLocks noChangeArrowheads="1"/>
              </p:cNvSpPr>
              <p:nvPr/>
            </p:nvSpPr>
            <p:spPr bwMode="auto">
              <a:xfrm>
                <a:off x="4167" y="3384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PREPARAÇÃO</a:t>
                </a:r>
              </a:p>
            </p:txBody>
          </p:sp>
          <p:sp>
            <p:nvSpPr>
              <p:cNvPr id="30741" name="Text Box 6"/>
              <p:cNvSpPr txBox="1">
                <a:spLocks noChangeArrowheads="1"/>
              </p:cNvSpPr>
              <p:nvPr/>
            </p:nvSpPr>
            <p:spPr bwMode="auto">
              <a:xfrm>
                <a:off x="612" y="3203"/>
                <a:ext cx="10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bg1"/>
                    </a:solidFill>
                    <a:latin typeface="Tahoma" pitchFamily="34" charset="0"/>
                  </a:rPr>
                  <a:t>RESPOSTA</a:t>
                </a:r>
                <a:endParaRPr lang="pt-PT" sz="2400">
                  <a:solidFill>
                    <a:schemeClr val="tx1"/>
                  </a:solidFill>
                  <a:latin typeface="Tahoma" pitchFamily="34" charset="0"/>
                </a:endParaRPr>
              </a:p>
            </p:txBody>
          </p:sp>
          <p:sp>
            <p:nvSpPr>
              <p:cNvPr id="30742" name="Text Box 7"/>
              <p:cNvSpPr txBox="1">
                <a:spLocks noChangeArrowheads="1"/>
              </p:cNvSpPr>
              <p:nvPr/>
            </p:nvSpPr>
            <p:spPr bwMode="auto">
              <a:xfrm>
                <a:off x="657" y="1207"/>
                <a:ext cx="142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REABILITAÇÃO</a:t>
                </a:r>
              </a:p>
            </p:txBody>
          </p:sp>
          <p:sp>
            <p:nvSpPr>
              <p:cNvPr id="30743" name="Text Box 8"/>
              <p:cNvSpPr txBox="1">
                <a:spLocks noChangeArrowheads="1"/>
              </p:cNvSpPr>
              <p:nvPr/>
            </p:nvSpPr>
            <p:spPr bwMode="auto">
              <a:xfrm>
                <a:off x="4083" y="1162"/>
                <a:ext cx="12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PREVENÇÃO</a:t>
                </a:r>
              </a:p>
            </p:txBody>
          </p:sp>
          <p:sp>
            <p:nvSpPr>
              <p:cNvPr id="30744" name="Line 9"/>
              <p:cNvSpPr>
                <a:spLocks noChangeShapeType="1"/>
              </p:cNvSpPr>
              <p:nvPr/>
            </p:nvSpPr>
            <p:spPr bwMode="auto">
              <a:xfrm flipH="1" flipV="1">
                <a:off x="2580" y="3384"/>
                <a:ext cx="346" cy="46"/>
              </a:xfrm>
              <a:prstGeom prst="line">
                <a:avLst/>
              </a:prstGeom>
              <a:noFill/>
              <a:ln w="73025">
                <a:solidFill>
                  <a:schemeClr val="tx1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30745" name="AutoShape 10"/>
              <p:cNvSpPr>
                <a:spLocks noChangeArrowheads="1"/>
              </p:cNvSpPr>
              <p:nvPr/>
            </p:nvSpPr>
            <p:spPr bwMode="auto">
              <a:xfrm>
                <a:off x="2926" y="2931"/>
                <a:ext cx="1157" cy="907"/>
              </a:xfrm>
              <a:prstGeom prst="irregularSeal1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 eaLnBrk="0" hangingPunct="0">
                  <a:spcAft>
                    <a:spcPct val="0"/>
                  </a:spcAft>
                  <a:buFontTx/>
                  <a:buNone/>
                </a:pPr>
                <a:r>
                  <a:rPr lang="pt-BR" sz="2400">
                    <a:solidFill>
                      <a:schemeClr val="bg1"/>
                    </a:solidFill>
                    <a:latin typeface="Times New Roman" pitchFamily="18" charset="0"/>
                  </a:rPr>
                  <a:t>Desastre</a:t>
                </a:r>
              </a:p>
            </p:txBody>
          </p:sp>
          <p:sp>
            <p:nvSpPr>
              <p:cNvPr id="30746" name="Line 11"/>
              <p:cNvSpPr>
                <a:spLocks noChangeShapeType="1"/>
              </p:cNvSpPr>
              <p:nvPr/>
            </p:nvSpPr>
            <p:spPr bwMode="auto">
              <a:xfrm flipV="1">
                <a:off x="1308" y="2069"/>
                <a:ext cx="77" cy="317"/>
              </a:xfrm>
              <a:prstGeom prst="line">
                <a:avLst/>
              </a:prstGeom>
              <a:noFill/>
              <a:ln w="73025">
                <a:solidFill>
                  <a:schemeClr val="tx1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sp>
          <p:nvSpPr>
            <p:cNvPr id="30738" name="Line 12"/>
            <p:cNvSpPr>
              <a:spLocks noChangeShapeType="1"/>
            </p:cNvSpPr>
            <p:nvPr/>
          </p:nvSpPr>
          <p:spPr bwMode="auto">
            <a:xfrm>
              <a:off x="4967" y="2205"/>
              <a:ext cx="136" cy="408"/>
            </a:xfrm>
            <a:prstGeom prst="line">
              <a:avLst/>
            </a:prstGeom>
            <a:noFill/>
            <a:ln w="730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30722" name="Text Box 13"/>
          <p:cNvSpPr txBox="1">
            <a:spLocks noChangeArrowheads="1"/>
          </p:cNvSpPr>
          <p:nvPr/>
        </p:nvSpPr>
        <p:spPr bwMode="auto">
          <a:xfrm>
            <a:off x="1258888" y="1125538"/>
            <a:ext cx="633730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2200" b="1">
                <a:solidFill>
                  <a:schemeClr val="tx1"/>
                </a:solidFill>
              </a:rPr>
              <a:t>Ciclo dos Desastres</a:t>
            </a:r>
          </a:p>
        </p:txBody>
      </p:sp>
      <p:sp>
        <p:nvSpPr>
          <p:cNvPr id="30723" name="Line 14"/>
          <p:cNvSpPr>
            <a:spLocks noChangeShapeType="1"/>
          </p:cNvSpPr>
          <p:nvPr/>
        </p:nvSpPr>
        <p:spPr bwMode="auto">
          <a:xfrm flipV="1">
            <a:off x="4643438" y="2420938"/>
            <a:ext cx="720725" cy="25400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pt-PT"/>
          </a:p>
        </p:txBody>
      </p:sp>
      <p:grpSp>
        <p:nvGrpSpPr>
          <p:cNvPr id="30724" name="Group 15"/>
          <p:cNvGrpSpPr>
            <a:grpSpLocks/>
          </p:cNvGrpSpPr>
          <p:nvPr/>
        </p:nvGrpSpPr>
        <p:grpSpPr bwMode="auto">
          <a:xfrm>
            <a:off x="827088" y="2133600"/>
            <a:ext cx="7777162" cy="4248150"/>
            <a:chOff x="521" y="1344"/>
            <a:chExt cx="4899" cy="2676"/>
          </a:xfrm>
        </p:grpSpPr>
        <p:grpSp>
          <p:nvGrpSpPr>
            <p:cNvPr id="30725" name="Group 16"/>
            <p:cNvGrpSpPr>
              <a:grpSpLocks/>
            </p:cNvGrpSpPr>
            <p:nvPr/>
          </p:nvGrpSpPr>
          <p:grpSpPr bwMode="auto">
            <a:xfrm>
              <a:off x="521" y="1344"/>
              <a:ext cx="4899" cy="2676"/>
              <a:chOff x="567" y="1344"/>
              <a:chExt cx="4899" cy="2676"/>
            </a:xfrm>
          </p:grpSpPr>
          <p:grpSp>
            <p:nvGrpSpPr>
              <p:cNvPr id="30727" name="Group 17"/>
              <p:cNvGrpSpPr>
                <a:grpSpLocks/>
              </p:cNvGrpSpPr>
              <p:nvPr/>
            </p:nvGrpSpPr>
            <p:grpSpPr bwMode="auto">
              <a:xfrm>
                <a:off x="567" y="1344"/>
                <a:ext cx="4899" cy="2676"/>
                <a:chOff x="612" y="1162"/>
                <a:chExt cx="4899" cy="2676"/>
              </a:xfrm>
            </p:grpSpPr>
            <p:sp>
              <p:nvSpPr>
                <p:cNvPr id="30729" name="Oval 18"/>
                <p:cNvSpPr>
                  <a:spLocks noChangeArrowheads="1"/>
                </p:cNvSpPr>
                <p:nvPr/>
              </p:nvSpPr>
              <p:spPr bwMode="auto">
                <a:xfrm>
                  <a:off x="1307" y="1343"/>
                  <a:ext cx="3816" cy="2087"/>
                </a:xfrm>
                <a:prstGeom prst="ellipse">
                  <a:avLst/>
                </a:prstGeom>
                <a:noFill/>
                <a:ln w="952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>
                    <a:spcAft>
                      <a:spcPct val="0"/>
                    </a:spcAft>
                    <a:buFontTx/>
                    <a:buNone/>
                  </a:pPr>
                  <a:endParaRPr lang="pt-P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3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167" y="3384"/>
                  <a:ext cx="13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PREPARAÇÃO</a:t>
                  </a:r>
                </a:p>
              </p:txBody>
            </p:sp>
            <p:sp>
              <p:nvSpPr>
                <p:cNvPr id="3073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612" y="3203"/>
                  <a:ext cx="108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RESPOSTA</a:t>
                  </a:r>
                </a:p>
              </p:txBody>
            </p:sp>
            <p:sp>
              <p:nvSpPr>
                <p:cNvPr id="307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57" y="1207"/>
                  <a:ext cx="142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REABILITAÇÃO</a:t>
                  </a:r>
                </a:p>
              </p:txBody>
            </p:sp>
            <p:sp>
              <p:nvSpPr>
                <p:cNvPr id="307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083" y="1162"/>
                  <a:ext cx="129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PREVENÇÃO</a:t>
                  </a:r>
                </a:p>
              </p:txBody>
            </p:sp>
            <p:sp>
              <p:nvSpPr>
                <p:cNvPr id="30734" name="Line 23"/>
                <p:cNvSpPr>
                  <a:spLocks noChangeShapeType="1"/>
                </p:cNvSpPr>
                <p:nvPr/>
              </p:nvSpPr>
              <p:spPr bwMode="auto">
                <a:xfrm flipH="1" flipV="1">
                  <a:off x="2580" y="3384"/>
                  <a:ext cx="346" cy="46"/>
                </a:xfrm>
                <a:prstGeom prst="line">
                  <a:avLst/>
                </a:prstGeom>
                <a:noFill/>
                <a:ln w="73025">
                  <a:solidFill>
                    <a:srgbClr val="000000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30735" name="AutoShape 24"/>
                <p:cNvSpPr>
                  <a:spLocks noChangeArrowheads="1"/>
                </p:cNvSpPr>
                <p:nvPr/>
              </p:nvSpPr>
              <p:spPr bwMode="auto">
                <a:xfrm>
                  <a:off x="2926" y="2931"/>
                  <a:ext cx="1157" cy="907"/>
                </a:xfrm>
                <a:prstGeom prst="irregularSeal1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457200" eaLnBrk="0" hangingPunct="0">
                    <a:spcAft>
                      <a:spcPct val="0"/>
                    </a:spcAft>
                    <a:buFontTx/>
                    <a:buNone/>
                  </a:pPr>
                  <a:r>
                    <a:rPr lang="pt-BR" sz="2400">
                      <a:solidFill>
                        <a:srgbClr val="003399"/>
                      </a:solidFill>
                      <a:latin typeface="Times New Roman" pitchFamily="18" charset="0"/>
                    </a:rPr>
                    <a:t>Desastre</a:t>
                  </a:r>
                </a:p>
              </p:txBody>
            </p:sp>
            <p:sp>
              <p:nvSpPr>
                <p:cNvPr id="30736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1308" y="2069"/>
                  <a:ext cx="77" cy="317"/>
                </a:xfrm>
                <a:prstGeom prst="line">
                  <a:avLst/>
                </a:prstGeom>
                <a:noFill/>
                <a:ln w="73025">
                  <a:solidFill>
                    <a:srgbClr val="000000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sp>
            <p:nvSpPr>
              <p:cNvPr id="30728" name="Line 26"/>
              <p:cNvSpPr>
                <a:spLocks noChangeShapeType="1"/>
              </p:cNvSpPr>
              <p:nvPr/>
            </p:nvSpPr>
            <p:spPr bwMode="auto">
              <a:xfrm>
                <a:off x="4967" y="2205"/>
                <a:ext cx="136" cy="408"/>
              </a:xfrm>
              <a:prstGeom prst="line">
                <a:avLst/>
              </a:prstGeom>
              <a:noFill/>
              <a:ln w="73025">
                <a:solidFill>
                  <a:srgbClr val="000000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sp>
          <p:nvSpPr>
            <p:cNvPr id="30726" name="Line 27"/>
            <p:cNvSpPr>
              <a:spLocks noChangeShapeType="1"/>
            </p:cNvSpPr>
            <p:nvPr/>
          </p:nvSpPr>
          <p:spPr bwMode="auto">
            <a:xfrm flipV="1">
              <a:off x="2925" y="1525"/>
              <a:ext cx="454" cy="16"/>
            </a:xfrm>
            <a:prstGeom prst="line">
              <a:avLst/>
            </a:prstGeom>
            <a:noFill/>
            <a:ln w="73025">
              <a:solidFill>
                <a:srgbClr val="00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pt-PT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728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059112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>
                <a:solidFill>
                  <a:schemeClr val="tx1"/>
                </a:solidFill>
              </a:rPr>
              <a:t>Feche portas e janelas </a:t>
            </a:r>
            <a:r>
              <a:rPr lang="pt-PT" dirty="0">
                <a:solidFill>
                  <a:schemeClr val="tx1"/>
                </a:solidFill>
              </a:rPr>
              <a:t>e retire os </a:t>
            </a:r>
            <a:r>
              <a:rPr lang="pt-PT" b="1" dirty="0">
                <a:solidFill>
                  <a:schemeClr val="tx1"/>
                </a:solidFill>
              </a:rPr>
              <a:t>objetos soltos </a:t>
            </a:r>
            <a:r>
              <a:rPr lang="pt-PT" dirty="0">
                <a:solidFill>
                  <a:schemeClr val="tx1"/>
                </a:solidFill>
              </a:rPr>
              <a:t>que se encontrem nas varandas e peitoris das janelas.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>
                <a:solidFill>
                  <a:schemeClr val="tx1"/>
                </a:solidFill>
              </a:rPr>
              <a:t>Evite</a:t>
            </a:r>
            <a:r>
              <a:rPr lang="pt-PT" dirty="0" smtClean="0">
                <a:solidFill>
                  <a:schemeClr val="tx1"/>
                </a:solidFill>
              </a:rPr>
              <a:t> </a:t>
            </a:r>
            <a:r>
              <a:rPr lang="pt-PT" dirty="0">
                <a:solidFill>
                  <a:schemeClr val="tx1"/>
                </a:solidFill>
              </a:rPr>
              <a:t>as </a:t>
            </a:r>
            <a:r>
              <a:rPr lang="pt-PT" b="1" dirty="0">
                <a:solidFill>
                  <a:schemeClr val="tx1"/>
                </a:solidFill>
              </a:rPr>
              <a:t>viagens para as zonas afetadas </a:t>
            </a:r>
            <a:r>
              <a:rPr lang="pt-PT" dirty="0">
                <a:solidFill>
                  <a:schemeClr val="tx1"/>
                </a:solidFill>
              </a:rPr>
              <a:t>por este tipo de situação meteorológica. </a:t>
            </a:r>
          </a:p>
        </p:txBody>
      </p:sp>
      <p:pic>
        <p:nvPicPr>
          <p:cNvPr id="8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728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059112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>
                <a:solidFill>
                  <a:schemeClr val="tx1"/>
                </a:solidFill>
              </a:rPr>
              <a:t>Não </a:t>
            </a:r>
            <a:r>
              <a:rPr lang="pt-PT" b="1" dirty="0">
                <a:solidFill>
                  <a:schemeClr val="tx1"/>
                </a:solidFill>
              </a:rPr>
              <a:t>circule por zonas com prédios </a:t>
            </a:r>
            <a:r>
              <a:rPr lang="pt-PT" b="1" dirty="0" smtClean="0">
                <a:solidFill>
                  <a:schemeClr val="tx1"/>
                </a:solidFill>
              </a:rPr>
              <a:t>degradados </a:t>
            </a:r>
            <a:r>
              <a:rPr lang="pt-PT" dirty="0" smtClean="0">
                <a:solidFill>
                  <a:schemeClr val="tx1"/>
                </a:solidFill>
              </a:rPr>
              <a:t>(risco </a:t>
            </a:r>
            <a:r>
              <a:rPr lang="pt-PT" dirty="0">
                <a:solidFill>
                  <a:schemeClr val="tx1"/>
                </a:solidFill>
              </a:rPr>
              <a:t>de </a:t>
            </a:r>
            <a:r>
              <a:rPr lang="pt-PT" dirty="0" smtClean="0">
                <a:solidFill>
                  <a:schemeClr val="tx1"/>
                </a:solidFill>
              </a:rPr>
              <a:t>derrocada).</a:t>
            </a:r>
            <a:endParaRPr lang="pt-P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Preste </a:t>
            </a:r>
            <a:r>
              <a:rPr lang="pt-PT" b="1" dirty="0">
                <a:solidFill>
                  <a:schemeClr val="tx1"/>
                </a:solidFill>
              </a:rPr>
              <a:t>atenção às estruturas montadas </a:t>
            </a:r>
            <a:r>
              <a:rPr lang="pt-PT" dirty="0">
                <a:solidFill>
                  <a:schemeClr val="tx1"/>
                </a:solidFill>
              </a:rPr>
              <a:t>(andaimes, toldos, tendas, telhados), que poderão ser afetadas por rajadas mais fortes de vento, bem como a uma possível queda de árvores.</a:t>
            </a:r>
          </a:p>
        </p:txBody>
      </p:sp>
      <p:pic>
        <p:nvPicPr>
          <p:cNvPr id="8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043287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547" y="1268760"/>
            <a:ext cx="5953125" cy="3895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933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49" y="2386013"/>
            <a:ext cx="8485955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Risco de vida </a:t>
            </a:r>
            <a:r>
              <a:rPr lang="pt-PT" dirty="0"/>
              <a:t>para quem permaneça ou circule </a:t>
            </a:r>
            <a:r>
              <a:rPr lang="pt-PT" b="1" dirty="0"/>
              <a:t>junto à zona de rebentação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Inundação</a:t>
            </a:r>
            <a:r>
              <a:rPr lang="pt-PT" dirty="0" smtClean="0"/>
              <a:t> da </a:t>
            </a:r>
            <a:r>
              <a:rPr lang="pt-PT" dirty="0"/>
              <a:t>área urbana pela </a:t>
            </a:r>
            <a:r>
              <a:rPr lang="pt-PT" b="1" dirty="0"/>
              <a:t>água do mar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Destruição de edifícios </a:t>
            </a:r>
            <a:r>
              <a:rPr lang="pt-PT" dirty="0"/>
              <a:t>costeiros;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Processos erosivos muito rápidos </a:t>
            </a:r>
            <a:r>
              <a:rPr lang="pt-PT" dirty="0"/>
              <a:t>(colapso de cordões dunares, desabamento nas arribas costeiras); </a:t>
            </a: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77800" y="5546158"/>
            <a:ext cx="1949773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7292128" y="5559490"/>
            <a:ext cx="1733576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852510" y="5559491"/>
            <a:ext cx="2294957" cy="1285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137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4105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Atendendo à intensidade do vento e à forte ondulação, é de ev</a:t>
            </a:r>
            <a:r>
              <a:rPr lang="pt-PT" b="1" dirty="0">
                <a:solidFill>
                  <a:schemeClr val="tx1"/>
                </a:solidFill>
              </a:rPr>
              <a:t>itar circular nas zonas costeiras</a:t>
            </a:r>
            <a:r>
              <a:rPr lang="pt-PT" dirty="0">
                <a:solidFill>
                  <a:schemeClr val="tx1"/>
                </a:solidFill>
              </a:rPr>
              <a:t> (falésias, escarpas, vias marginais, passeios marítimos, praias).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Nas zonas em risco de erosão costeira, a população deverá </a:t>
            </a:r>
            <a:r>
              <a:rPr lang="pt-PT" b="1" dirty="0">
                <a:solidFill>
                  <a:schemeClr val="tx1"/>
                </a:solidFill>
              </a:rPr>
              <a:t>tomar atenção à eventual afetação de edifícios </a:t>
            </a:r>
            <a:r>
              <a:rPr lang="pt-PT" dirty="0">
                <a:solidFill>
                  <a:schemeClr val="tx1"/>
                </a:solidFill>
              </a:rPr>
              <a:t>(habitações, estabelecimentos comerciais, apoios de praia, etc.), localizados junto à costa ou próximo de praias.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77800" y="5546158"/>
            <a:ext cx="1949773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7292128" y="5559490"/>
            <a:ext cx="1733576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852510" y="5559491"/>
            <a:ext cx="2294957" cy="1285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798" y="1268760"/>
            <a:ext cx="504825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342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4105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saúde particularmente em idosos, crianças e doentes crónicos;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Aumenta risco de incêndio florestal;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endParaRPr lang="pt-PT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547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 - saúde</a:t>
            </a:r>
          </a:p>
          <a:p>
            <a:pPr marL="3175"/>
            <a:r>
              <a:rPr lang="pt-PT" b="1" dirty="0"/>
              <a:t>Evitar exposição ao sol </a:t>
            </a:r>
            <a:r>
              <a:rPr lang="pt-PT" dirty="0"/>
              <a:t>sobretudo entre as </a:t>
            </a:r>
            <a:r>
              <a:rPr lang="pt-PT" dirty="0" err="1"/>
              <a:t>11h</a:t>
            </a:r>
            <a:r>
              <a:rPr lang="pt-PT" dirty="0"/>
              <a:t> e as </a:t>
            </a:r>
            <a:r>
              <a:rPr lang="pt-PT" dirty="0" err="1"/>
              <a:t>16h</a:t>
            </a:r>
            <a:r>
              <a:rPr lang="pt-PT" dirty="0"/>
              <a:t>;</a:t>
            </a:r>
          </a:p>
          <a:p>
            <a:pPr marL="3175"/>
            <a:r>
              <a:rPr lang="pt-PT" dirty="0"/>
              <a:t>Usar </a:t>
            </a:r>
            <a:r>
              <a:rPr lang="pt-PT" b="1" dirty="0"/>
              <a:t>roupa clara, leve e larga</a:t>
            </a:r>
            <a:r>
              <a:rPr lang="pt-PT" dirty="0"/>
              <a:t>;</a:t>
            </a:r>
          </a:p>
          <a:p>
            <a:pPr marL="3175"/>
            <a:r>
              <a:rPr lang="pt-PT" b="1" dirty="0"/>
              <a:t>Evitar esforços físicos </a:t>
            </a:r>
            <a:r>
              <a:rPr lang="pt-PT" dirty="0"/>
              <a:t>intensos;</a:t>
            </a:r>
          </a:p>
          <a:p>
            <a:pPr marL="3175"/>
            <a:r>
              <a:rPr lang="pt-PT" b="1" dirty="0"/>
              <a:t>Hidratar-se</a:t>
            </a:r>
            <a:r>
              <a:rPr lang="pt-PT" dirty="0"/>
              <a:t> ao longo do dia com água ou sumo de fruta (sem açúcar);</a:t>
            </a:r>
          </a:p>
          <a:p>
            <a:pPr marL="3175"/>
            <a:r>
              <a:rPr lang="pt-PT" dirty="0"/>
              <a:t>Fazer </a:t>
            </a:r>
            <a:r>
              <a:rPr lang="pt-PT" b="1" dirty="0"/>
              <a:t>refeições leves</a:t>
            </a:r>
            <a:r>
              <a:rPr lang="pt-PT" dirty="0"/>
              <a:t>, </a:t>
            </a:r>
            <a:r>
              <a:rPr lang="pt-PT" b="1" dirty="0"/>
              <a:t>evitar bebidas com álcool, açúcar, gás ou cafeína</a:t>
            </a:r>
            <a:r>
              <a:rPr lang="pt-PT" dirty="0"/>
              <a:t>;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752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48" y="2276872"/>
            <a:ext cx="8410575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 - incêndios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Evitar realização de queimadas</a:t>
            </a:r>
            <a:r>
              <a:rPr lang="pt-PT" dirty="0"/>
              <a:t>, de </a:t>
            </a:r>
            <a:r>
              <a:rPr lang="pt-PT" b="1" dirty="0"/>
              <a:t>fogueiras, fumar ou fazer lume </a:t>
            </a:r>
            <a:r>
              <a:rPr lang="pt-PT" dirty="0"/>
              <a:t>de qualquer tipo nas áreas de floresta e matos ou áreas circundantes;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Não utilizar foguetes </a:t>
            </a:r>
            <a:r>
              <a:rPr lang="pt-PT" dirty="0" smtClean="0"/>
              <a:t>ou balões com mecha acesa;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 smtClean="0"/>
              <a:t>Cumprir </a:t>
            </a:r>
            <a:r>
              <a:rPr lang="pt-PT" dirty="0"/>
              <a:t>as regras de utilização </a:t>
            </a:r>
            <a:r>
              <a:rPr lang="pt-PT" b="1" dirty="0"/>
              <a:t>alfaias e veículos agrícolas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Avisar rapidamente as autoridades</a:t>
            </a:r>
            <a:r>
              <a:rPr lang="pt-PT" dirty="0"/>
              <a:t> em caso de suspeita de incêndio (112, </a:t>
            </a:r>
            <a:r>
              <a:rPr lang="pt-PT" dirty="0" smtClean="0"/>
              <a:t>Bombeiros</a:t>
            </a:r>
            <a:r>
              <a:rPr lang="pt-PT" dirty="0"/>
              <a:t>, SRPC</a:t>
            </a:r>
            <a:r>
              <a:rPr lang="pt-PT" dirty="0" smtClean="0"/>
              <a:t>);</a:t>
            </a:r>
            <a:endParaRPr lang="pt-P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5253608" cy="34938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9"/>
          <p:cNvSpPr txBox="1">
            <a:spLocks noChangeArrowheads="1"/>
          </p:cNvSpPr>
          <p:nvPr/>
        </p:nvSpPr>
        <p:spPr bwMode="auto">
          <a:xfrm>
            <a:off x="539750" y="1268413"/>
            <a:ext cx="7927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A nível Nacional - </a:t>
            </a:r>
            <a:r>
              <a:rPr lang="pt-PT" altLang="pt-PT" sz="2000" b="1">
                <a:solidFill>
                  <a:schemeClr val="tx1"/>
                </a:solidFill>
              </a:rPr>
              <a:t>Autoridade Nacional de Proteção Civil (ANPC)</a:t>
            </a:r>
            <a:endParaRPr lang="pt-PT" sz="2000" b="1">
              <a:solidFill>
                <a:schemeClr val="tx1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989138"/>
            <a:ext cx="8064500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</a:rPr>
              <a:t>Tem por missão:</a:t>
            </a: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Char char="•"/>
            </a:pPr>
            <a:r>
              <a:rPr lang="pt-PT" altLang="pt-PT" sz="2000" b="1">
                <a:solidFill>
                  <a:schemeClr val="tx1"/>
                </a:solidFill>
              </a:rPr>
              <a:t>planear, coordenar e executar a política de proteção civil</a:t>
            </a:r>
            <a:r>
              <a:rPr lang="pt-PT" altLang="pt-PT" sz="2000">
                <a:solidFill>
                  <a:schemeClr val="tx1"/>
                </a:solidFill>
              </a:rPr>
              <a:t> (prevenção e reação a acidentes graves e catástrofes, proteção e socorro de populações e superintendência dos bombeiros)</a:t>
            </a: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</a:pPr>
            <a:endParaRPr lang="pt-PT" altLang="pt-PT" sz="1000">
              <a:solidFill>
                <a:schemeClr val="tx1"/>
              </a:solidFill>
            </a:endParaRP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Char char="•"/>
            </a:pPr>
            <a:r>
              <a:rPr lang="pt-PT" altLang="pt-PT" sz="2000" b="1">
                <a:solidFill>
                  <a:schemeClr val="tx1"/>
                </a:solidFill>
              </a:rPr>
              <a:t>planeamento e coordenação </a:t>
            </a:r>
            <a:r>
              <a:rPr lang="pt-PT" altLang="pt-PT" sz="2000">
                <a:solidFill>
                  <a:schemeClr val="tx1"/>
                </a:solidFill>
              </a:rPr>
              <a:t>do planeamento civil de emergência com vista a fazer face a situações de crise ou de guerra.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0" y="6564313"/>
            <a:ext cx="4795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200">
                <a:solidFill>
                  <a:schemeClr val="tx1"/>
                </a:solidFill>
              </a:rPr>
              <a:t>http://www.proteccaocivil.pt/AutoridadeNacional/Pages/AANPC.aspx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957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saúde particularmente em idosos, crianças e doentes crónicos;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Hipotermia;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Queimaduras pelo frio;</a:t>
            </a:r>
          </a:p>
        </p:txBody>
      </p:sp>
      <p:pic>
        <p:nvPicPr>
          <p:cNvPr id="79874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161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20090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288925" indent="-285750"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pt-PT" sz="100" dirty="0" smtClean="0"/>
          </a:p>
          <a:p>
            <a:pPr marL="288925" indent="-285750">
              <a:lnSpc>
                <a:spcPct val="150000"/>
              </a:lnSpc>
              <a:spcBef>
                <a:spcPts val="1200"/>
              </a:spcBef>
              <a:defRPr/>
            </a:pPr>
            <a:r>
              <a:rPr lang="pt-PT" dirty="0" smtClean="0"/>
              <a:t>Manter </a:t>
            </a:r>
            <a:r>
              <a:rPr lang="pt-PT" b="1" dirty="0"/>
              <a:t>ventilação dos espaços</a:t>
            </a:r>
            <a:r>
              <a:rPr lang="pt-PT" dirty="0"/>
              <a:t>, nomeadamente quando há animais ou lareiras e outros </a:t>
            </a:r>
            <a:r>
              <a:rPr lang="pt-PT" dirty="0">
                <a:solidFill>
                  <a:schemeClr val="tx1"/>
                </a:solidFill>
              </a:rPr>
              <a:t>equipamentos de queima para aquecimento</a:t>
            </a:r>
            <a:r>
              <a:rPr lang="pt-PT" dirty="0" smtClean="0"/>
              <a:t>;</a:t>
            </a:r>
            <a:endParaRPr lang="pt-PT" dirty="0"/>
          </a:p>
        </p:txBody>
      </p:sp>
      <p:pic>
        <p:nvPicPr>
          <p:cNvPr id="7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1624" name="Retângulo 1"/>
          <p:cNvSpPr>
            <a:spLocks noChangeArrowheads="1"/>
          </p:cNvSpPr>
          <p:nvPr/>
        </p:nvSpPr>
        <p:spPr bwMode="auto">
          <a:xfrm>
            <a:off x="546100" y="2762250"/>
            <a:ext cx="84042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ct val="0"/>
              </a:spcAft>
            </a:pPr>
            <a:r>
              <a:rPr lang="pt-PT" dirty="0">
                <a:solidFill>
                  <a:schemeClr val="tx1"/>
                </a:solidFill>
              </a:rPr>
              <a:t>Usar </a:t>
            </a:r>
            <a:r>
              <a:rPr lang="pt-PT" b="1" dirty="0">
                <a:solidFill>
                  <a:schemeClr val="tx1"/>
                </a:solidFill>
              </a:rPr>
              <a:t>roupa adequada ao frio</a:t>
            </a:r>
            <a:r>
              <a:rPr lang="pt-PT" dirty="0">
                <a:solidFill>
                  <a:schemeClr val="tx1"/>
                </a:solidFill>
              </a:rPr>
              <a:t>, que proteja todo o corpo, composta por várias camadas de roupa (em vez de uma única peça pesada) e sempre seca;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161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200900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Evitar </a:t>
            </a:r>
            <a:r>
              <a:rPr lang="pt-PT" b="1" dirty="0"/>
              <a:t>consumo de álcool </a:t>
            </a:r>
            <a:r>
              <a:rPr lang="pt-PT" dirty="0"/>
              <a:t>e reforçar consumo de hidratos de carbono;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/>
              <a:t>Usar </a:t>
            </a:r>
            <a:r>
              <a:rPr lang="pt-PT" b="1" dirty="0"/>
              <a:t>calçado isolante </a:t>
            </a:r>
            <a:r>
              <a:rPr lang="pt-PT" dirty="0"/>
              <a:t>que limite a perda de calor e evitar molhar os pés e consequentemente o seu arrefecimento;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Ao </a:t>
            </a:r>
            <a:r>
              <a:rPr lang="pt-PT" b="1" dirty="0"/>
              <a:t>conduzir</a:t>
            </a:r>
            <a:r>
              <a:rPr lang="pt-PT" dirty="0"/>
              <a:t>, ter atenção à formação de </a:t>
            </a:r>
            <a:r>
              <a:rPr lang="pt-PT" b="1" dirty="0"/>
              <a:t>gelo no piso</a:t>
            </a:r>
            <a:r>
              <a:rPr lang="pt-PT" dirty="0"/>
              <a:t>;</a:t>
            </a:r>
          </a:p>
        </p:txBody>
      </p:sp>
      <p:pic>
        <p:nvPicPr>
          <p:cNvPr id="7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5123983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61" y="1052736"/>
            <a:ext cx="2300067" cy="3456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366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Radiação Solar UV</a:t>
            </a: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</a:t>
            </a:r>
            <a:r>
              <a:rPr lang="pt-PT" b="1" dirty="0"/>
              <a:t>saúde agudos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Queimaduras solares;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Insolação (desidratação, queimaduras de pele, dor de cabeça);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endParaRPr lang="pt-PT" sz="1050" dirty="0"/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</a:t>
            </a:r>
            <a:r>
              <a:rPr lang="pt-PT" b="1" dirty="0"/>
              <a:t>saúde crónicos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Cataratas e outros problemas de visão;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Cancro de pele;</a:t>
            </a:r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610135" y="5727681"/>
            <a:ext cx="1470703" cy="11045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7827" name="Picture 3" descr="http://1.bp.blogspot.com/-umeyMG6t6RQ/UHc6cMtF63I/AAAAAAAAAWc/35nVxO8kX9o/s1600/queimadura_solar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610135" y="4580822"/>
            <a:ext cx="1470703" cy="1117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3671" name="Picture 2" descr="http://intrometendo.com/wp-content/uploads/2013/02/insola%C3%A7%C3%A3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726113"/>
            <a:ext cx="117633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571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Radiação Solar UV</a:t>
            </a: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Evitar exposição solar </a:t>
            </a:r>
            <a:r>
              <a:rPr lang="pt-PT" dirty="0"/>
              <a:t>entre as </a:t>
            </a:r>
            <a:r>
              <a:rPr lang="pt-PT" dirty="0" err="1"/>
              <a:t>11h</a:t>
            </a:r>
            <a:r>
              <a:rPr lang="pt-PT" dirty="0"/>
              <a:t> e as </a:t>
            </a:r>
            <a:r>
              <a:rPr lang="pt-PT" dirty="0" err="1"/>
              <a:t>16h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Aplicar frequentemente </a:t>
            </a:r>
            <a:r>
              <a:rPr lang="pt-PT" b="1" dirty="0"/>
              <a:t>protetor solar</a:t>
            </a:r>
            <a:r>
              <a:rPr lang="pt-PT" dirty="0"/>
              <a:t> de índice adequado;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Utilizar vestuário de proteção como </a:t>
            </a:r>
            <a:r>
              <a:rPr lang="pt-PT" b="1" dirty="0"/>
              <a:t>chapéu e óculos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Ter atenção aos </a:t>
            </a:r>
            <a:r>
              <a:rPr lang="pt-PT" b="1" dirty="0"/>
              <a:t>efeitos secundários de alguns medicamentos</a:t>
            </a:r>
            <a:r>
              <a:rPr lang="pt-PT" dirty="0"/>
              <a:t>;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610135" y="5727681"/>
            <a:ext cx="1470703" cy="11045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 descr="http://1.bp.blogspot.com/-umeyMG6t6RQ/UHc6cMtF63I/AAAAAAAAAWc/35nVxO8kX9o/s1600/queimadura_solar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610135" y="4580822"/>
            <a:ext cx="1470703" cy="1117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5719" name="Picture 2" descr="http://intrometendo.com/wp-content/uploads/2013/02/insola%C3%A7%C3%A3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726113"/>
            <a:ext cx="117633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AutoShape 8"/>
          <p:cNvSpPr>
            <a:spLocks noChangeArrowheads="1"/>
          </p:cNvSpPr>
          <p:nvPr/>
        </p:nvSpPr>
        <p:spPr bwMode="auto">
          <a:xfrm>
            <a:off x="1331913" y="2205038"/>
            <a:ext cx="7561262" cy="12954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36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EM CASO DE EMERGÊNCIA LIGUE</a:t>
            </a:r>
          </a:p>
        </p:txBody>
      </p:sp>
      <p:sp>
        <p:nvSpPr>
          <p:cNvPr id="117762" name="AutoShape 8"/>
          <p:cNvSpPr>
            <a:spLocks noChangeArrowheads="1"/>
          </p:cNvSpPr>
          <p:nvPr/>
        </p:nvSpPr>
        <p:spPr bwMode="auto">
          <a:xfrm>
            <a:off x="1258888" y="3789363"/>
            <a:ext cx="7561262" cy="12954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80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112</a:t>
            </a:r>
          </a:p>
        </p:txBody>
      </p:sp>
      <p:sp>
        <p:nvSpPr>
          <p:cNvPr id="117763" name="AutoShape 8"/>
          <p:cNvSpPr>
            <a:spLocks noChangeArrowheads="1"/>
          </p:cNvSpPr>
          <p:nvPr/>
        </p:nvSpPr>
        <p:spPr bwMode="auto">
          <a:xfrm>
            <a:off x="1619250" y="5445125"/>
            <a:ext cx="6697663" cy="574675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24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www.procivmadeira.pt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pic>
        <p:nvPicPr>
          <p:cNvPr id="34818" name="Picture 9" descr="LOGO_SRPCBM_FINAL_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8663" y="2060575"/>
            <a:ext cx="208915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684213" y="4221163"/>
            <a:ext cx="7777162" cy="1473200"/>
          </a:xfrm>
          <a:prstGeom prst="rect">
            <a:avLst/>
          </a:prstGeom>
          <a:solidFill>
            <a:schemeClr val="accent3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SRPC</a:t>
            </a:r>
            <a:r>
              <a:rPr lang="en-US" sz="2000" b="1">
                <a:solidFill>
                  <a:schemeClr val="tx1"/>
                </a:solidFill>
              </a:rPr>
              <a:t> é, na RAM, a estrutura central de 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COORDENAÇÃO</a:t>
            </a:r>
            <a:r>
              <a:rPr lang="en-US" sz="2000" b="1">
                <a:solidFill>
                  <a:schemeClr val="tx1"/>
                </a:solidFill>
              </a:rPr>
              <a:t> da Proteção Civil e do Socorro, incluíndo a 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Emergência Médica Pré-hospitalar</a:t>
            </a:r>
            <a:r>
              <a:rPr lang="en-US" sz="2000" b="1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989138"/>
            <a:ext cx="8431213" cy="37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 b="1" dirty="0">
                <a:solidFill>
                  <a:schemeClr val="tx1"/>
                </a:solidFill>
              </a:rPr>
              <a:t>Tem por missão: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O SRPC, tem por missão </a:t>
            </a:r>
            <a:r>
              <a:rPr lang="pt-PT" altLang="pt-PT" sz="2000" b="1" dirty="0">
                <a:solidFill>
                  <a:schemeClr val="tx1"/>
                </a:solidFill>
              </a:rPr>
              <a:t>prevenir os riscos</a:t>
            </a:r>
            <a:r>
              <a:rPr lang="pt-PT" altLang="pt-PT" sz="2000" dirty="0">
                <a:solidFill>
                  <a:schemeClr val="tx1"/>
                </a:solidFill>
              </a:rPr>
              <a:t> inerentes a situações de acidente grave ou catástrofe, bem como </a:t>
            </a:r>
            <a:r>
              <a:rPr lang="pt-PT" altLang="pt-PT" sz="2000" b="1" dirty="0">
                <a:solidFill>
                  <a:schemeClr val="tx1"/>
                </a:solidFill>
              </a:rPr>
              <a:t>resolver os efeitos</a:t>
            </a:r>
            <a:r>
              <a:rPr lang="pt-PT" altLang="pt-PT" sz="2000" dirty="0">
                <a:solidFill>
                  <a:schemeClr val="tx1"/>
                </a:solidFill>
              </a:rPr>
              <a:t> decorrentes de tais situações, socorrendo pessoas e protegendo bens.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 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São ainda atribuições genéricas do SRPC </a:t>
            </a:r>
            <a:r>
              <a:rPr lang="pt-PT" altLang="pt-PT" sz="2000" b="1" dirty="0">
                <a:solidFill>
                  <a:schemeClr val="tx1"/>
                </a:solidFill>
              </a:rPr>
              <a:t>orientar</a:t>
            </a:r>
            <a:r>
              <a:rPr lang="pt-PT" altLang="pt-PT" sz="2000" dirty="0">
                <a:solidFill>
                  <a:schemeClr val="tx1"/>
                </a:solidFill>
              </a:rPr>
              <a:t>, </a:t>
            </a:r>
            <a:r>
              <a:rPr lang="pt-PT" altLang="pt-PT" sz="2000" b="1" dirty="0">
                <a:solidFill>
                  <a:schemeClr val="tx1"/>
                </a:solidFill>
              </a:rPr>
              <a:t>coordenar e fiscalizar</a:t>
            </a:r>
            <a:r>
              <a:rPr lang="pt-PT" altLang="pt-PT" sz="2000" dirty="0">
                <a:solidFill>
                  <a:schemeClr val="tx1"/>
                </a:solidFill>
              </a:rPr>
              <a:t> as </a:t>
            </a:r>
            <a:r>
              <a:rPr lang="pt-PT" altLang="pt-PT" sz="2000" b="1" dirty="0" smtClean="0">
                <a:solidFill>
                  <a:schemeClr val="tx1"/>
                </a:solidFill>
              </a:rPr>
              <a:t>atividades</a:t>
            </a:r>
            <a:r>
              <a:rPr lang="pt-PT" altLang="pt-PT" sz="2000" dirty="0" smtClean="0">
                <a:solidFill>
                  <a:schemeClr val="tx1"/>
                </a:solidFill>
              </a:rPr>
              <a:t> </a:t>
            </a:r>
            <a:r>
              <a:rPr lang="pt-PT" altLang="pt-PT" sz="2000" dirty="0">
                <a:solidFill>
                  <a:schemeClr val="tx1"/>
                </a:solidFill>
              </a:rPr>
              <a:t>exercidas pelos </a:t>
            </a:r>
            <a:r>
              <a:rPr lang="pt-PT" altLang="pt-PT" sz="2000" b="1" dirty="0">
                <a:solidFill>
                  <a:schemeClr val="tx1"/>
                </a:solidFill>
              </a:rPr>
              <a:t>corpos de bombeiros</a:t>
            </a:r>
            <a:r>
              <a:rPr lang="pt-PT" altLang="pt-PT" sz="2000" dirty="0">
                <a:solidFill>
                  <a:schemeClr val="tx1"/>
                </a:solidFill>
              </a:rPr>
              <a:t>, bem como todas as atividades de proteção civil e socorro.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0" y="6564313"/>
            <a:ext cx="6511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200">
                <a:solidFill>
                  <a:schemeClr val="tx1"/>
                </a:solidFill>
              </a:rPr>
              <a:t>http://procivmadeira.pt/index.php?option=com_content&amp;view=article&amp;id=5&amp;Itemid=18&amp;lang=pt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tângulo 1"/>
          <p:cNvSpPr>
            <a:spLocks noChangeArrowheads="1"/>
          </p:cNvSpPr>
          <p:nvPr/>
        </p:nvSpPr>
        <p:spPr bwMode="auto">
          <a:xfrm>
            <a:off x="4932363" y="4868863"/>
            <a:ext cx="39417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200" b="1"/>
              <a:t>Agentes de Proteção Civil</a:t>
            </a:r>
          </a:p>
        </p:txBody>
      </p:sp>
      <p:pic>
        <p:nvPicPr>
          <p:cNvPr id="2052" name="Picture 4" descr="http://us.123rf.com/400wm/400/400/notkoo2008/notkoo20081106/notkoo2008110600214/9829667-cartoon-fireman-icon-set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207141">
            <a:off x="843354" y="476672"/>
            <a:ext cx="3672408" cy="42097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9750" y="1844675"/>
            <a:ext cx="835977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chemeClr val="tx1"/>
                </a:solidFill>
              </a:rPr>
              <a:t>Agentes de Proteção Civil na RAM: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São agentes de </a:t>
            </a:r>
            <a:r>
              <a:rPr lang="pt-PT" altLang="pt-PT" dirty="0" err="1">
                <a:solidFill>
                  <a:schemeClr val="tx1"/>
                </a:solidFill>
              </a:rPr>
              <a:t>protecção</a:t>
            </a:r>
            <a:r>
              <a:rPr lang="pt-PT" altLang="pt-PT" dirty="0">
                <a:solidFill>
                  <a:schemeClr val="tx1"/>
                </a:solidFill>
              </a:rPr>
              <a:t> civil, na </a:t>
            </a:r>
            <a:r>
              <a:rPr lang="pt-PT" altLang="pt-PT" dirty="0" err="1">
                <a:solidFill>
                  <a:schemeClr val="tx1"/>
                </a:solidFill>
              </a:rPr>
              <a:t>RAM</a:t>
            </a:r>
            <a:r>
              <a:rPr lang="pt-PT" altLang="pt-PT" baseline="30000" dirty="0" err="1">
                <a:solidFill>
                  <a:schemeClr val="tx1"/>
                </a:solidFill>
              </a:rPr>
              <a:t>1</a:t>
            </a:r>
            <a:r>
              <a:rPr lang="pt-PT" altLang="pt-PT" dirty="0">
                <a:solidFill>
                  <a:schemeClr val="tx1"/>
                </a:solidFill>
              </a:rPr>
              <a:t>: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a) Os corpos de bombeiros;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b) As forças de segurança;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c) As Forças Armadas;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d) A Autoridade Marítima;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e) Os serviços de saúde e o Serviço de Emergência Médica Regional;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dirty="0">
                <a:solidFill>
                  <a:schemeClr val="tx1"/>
                </a:solidFill>
              </a:rPr>
              <a:t>f) O Corpo da Polícia </a:t>
            </a:r>
            <a:r>
              <a:rPr lang="pt-PT" altLang="pt-PT" dirty="0" smtClean="0">
                <a:solidFill>
                  <a:schemeClr val="tx1"/>
                </a:solidFill>
              </a:rPr>
              <a:t>Florestal;</a:t>
            </a:r>
            <a:endParaRPr lang="pt-PT" altLang="pt-PT" dirty="0">
              <a:solidFill>
                <a:schemeClr val="tx1"/>
              </a:solidFill>
            </a:endParaRP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endParaRPr lang="pt-PT" altLang="pt-PT" sz="1200" dirty="0">
              <a:solidFill>
                <a:schemeClr val="tx1"/>
              </a:solidFill>
            </a:endParaRP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altLang="pt-PT" dirty="0">
                <a:solidFill>
                  <a:schemeClr val="tx1"/>
                </a:solidFill>
              </a:rPr>
              <a:t>A Cruz Vermelha Portuguesa — Delegação da Madeira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altLang="pt-PT" dirty="0">
                <a:solidFill>
                  <a:schemeClr val="tx1"/>
                </a:solidFill>
              </a:rPr>
              <a:t>Corpo Operacional do Sanas Madeira</a:t>
            </a:r>
          </a:p>
        </p:txBody>
      </p:sp>
      <p:sp>
        <p:nvSpPr>
          <p:cNvPr id="39939" name="Rectangle 5"/>
          <p:cNvSpPr>
            <a:spLocks noChangeArrowheads="1"/>
          </p:cNvSpPr>
          <p:nvPr/>
        </p:nvSpPr>
        <p:spPr bwMode="auto">
          <a:xfrm>
            <a:off x="30980063" y="-43389550"/>
            <a:ext cx="2824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São agentes de protec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ão civil, na RAM, de acordo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-70219888" y="91698763"/>
            <a:ext cx="1866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 as suas atribui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ões pr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ó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prias: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1" name="Rectangle 7"/>
          <p:cNvSpPr>
            <a:spLocks noChangeArrowheads="1"/>
          </p:cNvSpPr>
          <p:nvPr/>
        </p:nvSpPr>
        <p:spPr bwMode="auto">
          <a:xfrm>
            <a:off x="30980063" y="32804100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2" name="Rectangle 8"/>
          <p:cNvSpPr>
            <a:spLocks noChangeArrowheads="1"/>
          </p:cNvSpPr>
          <p:nvPr/>
        </p:nvSpPr>
        <p:spPr bwMode="auto">
          <a:xfrm>
            <a:off x="77838300" y="328041000"/>
            <a:ext cx="1527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corpos de bombeiros;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3" name="Rectangle 9"/>
          <p:cNvSpPr>
            <a:spLocks noChangeArrowheads="1"/>
          </p:cNvSpPr>
          <p:nvPr/>
        </p:nvSpPr>
        <p:spPr bwMode="auto">
          <a:xfrm>
            <a:off x="30980063" y="-1132239925"/>
            <a:ext cx="247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4" name="Rectangle 10"/>
          <p:cNvSpPr>
            <a:spLocks noChangeArrowheads="1"/>
          </p:cNvSpPr>
          <p:nvPr/>
        </p:nvSpPr>
        <p:spPr bwMode="auto">
          <a:xfrm>
            <a:off x="77838300" y="-1132239925"/>
            <a:ext cx="1468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de seguran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5" name="Rectangle 11"/>
          <p:cNvSpPr>
            <a:spLocks noChangeArrowheads="1"/>
          </p:cNvSpPr>
          <p:nvPr/>
        </p:nvSpPr>
        <p:spPr bwMode="auto">
          <a:xfrm>
            <a:off x="30980063" y="598225563"/>
            <a:ext cx="24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6" name="Rectangle 12"/>
          <p:cNvSpPr>
            <a:spLocks noChangeArrowheads="1"/>
          </p:cNvSpPr>
          <p:nvPr/>
        </p:nvSpPr>
        <p:spPr bwMode="auto">
          <a:xfrm>
            <a:off x="72569388" y="59822556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Armadas;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7" name="Rectangle 13"/>
          <p:cNvSpPr>
            <a:spLocks noChangeArrowheads="1"/>
          </p:cNvSpPr>
          <p:nvPr/>
        </p:nvSpPr>
        <p:spPr bwMode="auto">
          <a:xfrm>
            <a:off x="30980063" y="733313875"/>
            <a:ext cx="24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8" name="Rectangle 14"/>
          <p:cNvSpPr>
            <a:spLocks noChangeArrowheads="1"/>
          </p:cNvSpPr>
          <p:nvPr/>
        </p:nvSpPr>
        <p:spPr bwMode="auto">
          <a:xfrm>
            <a:off x="77838300" y="733313875"/>
            <a:ext cx="148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 Autoridade Mar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49" name="Rectangle 15"/>
          <p:cNvSpPr>
            <a:spLocks noChangeArrowheads="1"/>
          </p:cNvSpPr>
          <p:nvPr/>
        </p:nvSpPr>
        <p:spPr bwMode="auto">
          <a:xfrm>
            <a:off x="30980063" y="86839425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0" name="Rectangle 16"/>
          <p:cNvSpPr>
            <a:spLocks noChangeArrowheads="1"/>
          </p:cNvSpPr>
          <p:nvPr/>
        </p:nvSpPr>
        <p:spPr bwMode="auto">
          <a:xfrm>
            <a:off x="73747313" y="868394250"/>
            <a:ext cx="2751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 de sa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ú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e o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de Emergência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1" name="Rectangle 17"/>
          <p:cNvSpPr>
            <a:spLocks noChangeArrowheads="1"/>
          </p:cNvSpPr>
          <p:nvPr/>
        </p:nvSpPr>
        <p:spPr bwMode="auto">
          <a:xfrm>
            <a:off x="-70219888" y="1003473038"/>
            <a:ext cx="1098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é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dica Regional;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2" name="Rectangle 18"/>
          <p:cNvSpPr>
            <a:spLocks noChangeArrowheads="1"/>
          </p:cNvSpPr>
          <p:nvPr/>
        </p:nvSpPr>
        <p:spPr bwMode="auto">
          <a:xfrm>
            <a:off x="30980063" y="1138578813"/>
            <a:ext cx="227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3" name="Rectangle 19"/>
          <p:cNvSpPr>
            <a:spLocks noChangeArrowheads="1"/>
          </p:cNvSpPr>
          <p:nvPr/>
        </p:nvSpPr>
        <p:spPr bwMode="auto">
          <a:xfrm>
            <a:off x="57013475" y="1138578813"/>
            <a:ext cx="1706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 Corpo da Pol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cia Florestal</a:t>
            </a: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4" name="Rectangle 20"/>
          <p:cNvSpPr>
            <a:spLocks noChangeArrowheads="1"/>
          </p:cNvSpPr>
          <p:nvPr/>
        </p:nvSpPr>
        <p:spPr bwMode="auto">
          <a:xfrm>
            <a:off x="30980063" y="-43389550"/>
            <a:ext cx="2824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São agentes de protec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ão civil, na RAM, de acordo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5" name="Rectangle 21"/>
          <p:cNvSpPr>
            <a:spLocks noChangeArrowheads="1"/>
          </p:cNvSpPr>
          <p:nvPr/>
        </p:nvSpPr>
        <p:spPr bwMode="auto">
          <a:xfrm>
            <a:off x="-70219888" y="91698763"/>
            <a:ext cx="1866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 as suas atribui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ões pr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ó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prias: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6" name="Rectangle 22"/>
          <p:cNvSpPr>
            <a:spLocks noChangeArrowheads="1"/>
          </p:cNvSpPr>
          <p:nvPr/>
        </p:nvSpPr>
        <p:spPr bwMode="auto">
          <a:xfrm>
            <a:off x="30980063" y="32804100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7" name="Rectangle 23"/>
          <p:cNvSpPr>
            <a:spLocks noChangeArrowheads="1"/>
          </p:cNvSpPr>
          <p:nvPr/>
        </p:nvSpPr>
        <p:spPr bwMode="auto">
          <a:xfrm>
            <a:off x="77838300" y="328041000"/>
            <a:ext cx="1527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corpos de bombeiros;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8" name="Rectangle 24"/>
          <p:cNvSpPr>
            <a:spLocks noChangeArrowheads="1"/>
          </p:cNvSpPr>
          <p:nvPr/>
        </p:nvSpPr>
        <p:spPr bwMode="auto">
          <a:xfrm>
            <a:off x="30980063" y="-1132239925"/>
            <a:ext cx="247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59" name="Rectangle 25"/>
          <p:cNvSpPr>
            <a:spLocks noChangeArrowheads="1"/>
          </p:cNvSpPr>
          <p:nvPr/>
        </p:nvSpPr>
        <p:spPr bwMode="auto">
          <a:xfrm>
            <a:off x="77838300" y="-1132239925"/>
            <a:ext cx="1468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de seguran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0" name="Rectangle 26"/>
          <p:cNvSpPr>
            <a:spLocks noChangeArrowheads="1"/>
          </p:cNvSpPr>
          <p:nvPr/>
        </p:nvSpPr>
        <p:spPr bwMode="auto">
          <a:xfrm>
            <a:off x="30980063" y="598225563"/>
            <a:ext cx="24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1" name="Rectangle 27"/>
          <p:cNvSpPr>
            <a:spLocks noChangeArrowheads="1"/>
          </p:cNvSpPr>
          <p:nvPr/>
        </p:nvSpPr>
        <p:spPr bwMode="auto">
          <a:xfrm>
            <a:off x="72569388" y="59822556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As For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Armadas;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2" name="Rectangle 28"/>
          <p:cNvSpPr>
            <a:spLocks noChangeArrowheads="1"/>
          </p:cNvSpPr>
          <p:nvPr/>
        </p:nvSpPr>
        <p:spPr bwMode="auto">
          <a:xfrm>
            <a:off x="30980063" y="733313875"/>
            <a:ext cx="247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3" name="Rectangle 29"/>
          <p:cNvSpPr>
            <a:spLocks noChangeArrowheads="1"/>
          </p:cNvSpPr>
          <p:nvPr/>
        </p:nvSpPr>
        <p:spPr bwMode="auto">
          <a:xfrm>
            <a:off x="77838300" y="733313875"/>
            <a:ext cx="1489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A Autoridade Mar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tima;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4" name="Rectangle 30"/>
          <p:cNvSpPr>
            <a:spLocks noChangeArrowheads="1"/>
          </p:cNvSpPr>
          <p:nvPr/>
        </p:nvSpPr>
        <p:spPr bwMode="auto">
          <a:xfrm>
            <a:off x="30980063" y="868394250"/>
            <a:ext cx="24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5" name="Rectangle 31"/>
          <p:cNvSpPr>
            <a:spLocks noChangeArrowheads="1"/>
          </p:cNvSpPr>
          <p:nvPr/>
        </p:nvSpPr>
        <p:spPr bwMode="auto">
          <a:xfrm>
            <a:off x="73747313" y="868394250"/>
            <a:ext cx="2751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Os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 de sa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ú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e o Servi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ç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 de Emergência 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6" name="Rectangle 32"/>
          <p:cNvSpPr>
            <a:spLocks noChangeArrowheads="1"/>
          </p:cNvSpPr>
          <p:nvPr/>
        </p:nvSpPr>
        <p:spPr bwMode="auto">
          <a:xfrm>
            <a:off x="-70219888" y="1003473038"/>
            <a:ext cx="1098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é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dica Regional;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7" name="Rectangle 33"/>
          <p:cNvSpPr>
            <a:spLocks noChangeArrowheads="1"/>
          </p:cNvSpPr>
          <p:nvPr/>
        </p:nvSpPr>
        <p:spPr bwMode="auto">
          <a:xfrm>
            <a:off x="30980063" y="1138578813"/>
            <a:ext cx="227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pt-PT" sz="800">
              <a:solidFill>
                <a:schemeClr val="tx1"/>
              </a:solidFill>
            </a:endParaRPr>
          </a:p>
          <a:p>
            <a:pPr eaLnBrk="0" hangingPunct="0"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8" name="Rectangle 34"/>
          <p:cNvSpPr>
            <a:spLocks noChangeArrowheads="1"/>
          </p:cNvSpPr>
          <p:nvPr/>
        </p:nvSpPr>
        <p:spPr bwMode="auto">
          <a:xfrm>
            <a:off x="57013475" y="1138578813"/>
            <a:ext cx="1706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O Corpo da Pol</a:t>
            </a:r>
            <a:r>
              <a:rPr lang="pt-PT" sz="100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í</a:t>
            </a:r>
            <a:r>
              <a:rPr lang="pt-PT" sz="1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cia Florestal</a:t>
            </a:r>
            <a:endParaRPr lang="pt-PT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969" name="Rectangle 35"/>
          <p:cNvSpPr>
            <a:spLocks noChangeArrowheads="1"/>
          </p:cNvSpPr>
          <p:nvPr/>
        </p:nvSpPr>
        <p:spPr bwMode="auto">
          <a:xfrm>
            <a:off x="179388" y="6507163"/>
            <a:ext cx="87852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000">
                <a:solidFill>
                  <a:schemeClr val="hlink"/>
                </a:solidFill>
              </a:rPr>
              <a:t>1 – Fonte: Decreto Legislativo Regional n.º 16/2009/M - Aprova o regime jurídico do Sistema de Protecção Civil da Região Autónoma da Madeira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2cae3644017468a226e5dff9a1f4435fef43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 Clássico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2435</Words>
  <Application>Microsoft Office PowerPoint</Application>
  <PresentationFormat>Apresentação na tela (4:3)</PresentationFormat>
  <Paragraphs>361</Paragraphs>
  <Slides>56</Slides>
  <Notes>38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56</vt:i4>
      </vt:variant>
    </vt:vector>
  </HeadingPairs>
  <TitlesOfParts>
    <vt:vector size="58" baseType="lpstr">
      <vt:lpstr>Tema do Office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Ryszard</dc:creator>
  <cp:lastModifiedBy>Ryszard</cp:lastModifiedBy>
  <cp:revision>67</cp:revision>
  <dcterms:created xsi:type="dcterms:W3CDTF">2013-09-23T22:48:58Z</dcterms:created>
  <dcterms:modified xsi:type="dcterms:W3CDTF">2013-10-06T20:06:15Z</dcterms:modified>
</cp:coreProperties>
</file>